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 id="2147483890" r:id="rId5"/>
  </p:sldMasterIdLst>
  <p:notesMasterIdLst>
    <p:notesMasterId r:id="rId41"/>
  </p:notesMasterIdLst>
  <p:handoutMasterIdLst>
    <p:handoutMasterId r:id="rId42"/>
  </p:handoutMasterIdLst>
  <p:sldIdLst>
    <p:sldId id="257" r:id="rId6"/>
    <p:sldId id="265" r:id="rId7"/>
    <p:sldId id="300" r:id="rId8"/>
    <p:sldId id="301" r:id="rId9"/>
    <p:sldId id="302" r:id="rId10"/>
    <p:sldId id="303" r:id="rId11"/>
    <p:sldId id="304" r:id="rId12"/>
    <p:sldId id="305" r:id="rId13"/>
    <p:sldId id="306" r:id="rId14"/>
    <p:sldId id="307" r:id="rId15"/>
    <p:sldId id="309" r:id="rId16"/>
    <p:sldId id="310" r:id="rId17"/>
    <p:sldId id="311" r:id="rId18"/>
    <p:sldId id="312" r:id="rId19"/>
    <p:sldId id="315" r:id="rId20"/>
    <p:sldId id="317" r:id="rId21"/>
    <p:sldId id="318" r:id="rId22"/>
    <p:sldId id="319" r:id="rId23"/>
    <p:sldId id="321" r:id="rId24"/>
    <p:sldId id="322" r:id="rId25"/>
    <p:sldId id="323" r:id="rId26"/>
    <p:sldId id="324" r:id="rId27"/>
    <p:sldId id="325" r:id="rId28"/>
    <p:sldId id="327" r:id="rId29"/>
    <p:sldId id="328" r:id="rId30"/>
    <p:sldId id="329" r:id="rId31"/>
    <p:sldId id="330" r:id="rId32"/>
    <p:sldId id="331" r:id="rId33"/>
    <p:sldId id="335" r:id="rId34"/>
    <p:sldId id="334" r:id="rId35"/>
    <p:sldId id="313" r:id="rId36"/>
    <p:sldId id="333" r:id="rId37"/>
    <p:sldId id="320" r:id="rId38"/>
    <p:sldId id="326" r:id="rId39"/>
    <p:sldId id="332" r:id="rId40"/>
  </p:sldIdLst>
  <p:sldSz cx="5143500" cy="9144000" type="screen16x9"/>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00FF"/>
    <a:srgbClr val="E7F806"/>
    <a:srgbClr val="66FFFF"/>
    <a:srgbClr val="506E98"/>
    <a:srgbClr val="3C5A65"/>
    <a:srgbClr val="0C09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p:scale>
          <a:sx n="80" d="100"/>
          <a:sy n="80" d="100"/>
        </p:scale>
        <p:origin x="3582" y="336"/>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8D409BC-BCA1-438E-8488-0DF47FD235FB}"/>
              </a:ext>
            </a:extLst>
          </p:cNvPr>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42AFBDF-015D-436E-990B-701E215E8E69}"/>
              </a:ext>
            </a:extLst>
          </p:cNvPr>
          <p:cNvSpPr>
            <a:spLocks noGrp="1"/>
          </p:cNvSpPr>
          <p:nvPr>
            <p:ph type="dt" sz="quarter" idx="1"/>
          </p:nvPr>
        </p:nvSpPr>
        <p:spPr>
          <a:xfrm>
            <a:off x="3902075" y="0"/>
            <a:ext cx="2986088" cy="501650"/>
          </a:xfrm>
          <a:prstGeom prst="rect">
            <a:avLst/>
          </a:prstGeom>
        </p:spPr>
        <p:txBody>
          <a:bodyPr vert="horz" lIns="91440" tIns="45720" rIns="91440" bIns="45720" rtlCol="0"/>
          <a:lstStyle>
            <a:lvl1pPr algn="r">
              <a:defRPr sz="1200"/>
            </a:lvl1pPr>
          </a:lstStyle>
          <a:p>
            <a:fld id="{53237CDC-21D5-4437-818B-28056FE7C93F}" type="datetimeFigureOut">
              <a:rPr lang="fr-FR" smtClean="0"/>
              <a:t>09/11/2021</a:t>
            </a:fld>
            <a:endParaRPr lang="fr-FR"/>
          </a:p>
        </p:txBody>
      </p:sp>
      <p:sp>
        <p:nvSpPr>
          <p:cNvPr id="4" name="Espace réservé du pied de page 3">
            <a:extLst>
              <a:ext uri="{FF2B5EF4-FFF2-40B4-BE49-F238E27FC236}">
                <a16:creationId xmlns:a16="http://schemas.microsoft.com/office/drawing/2014/main" id="{4DF91172-D7E2-48FA-90A5-6CE7972F1EA9}"/>
              </a:ext>
            </a:extLst>
          </p:cNvPr>
          <p:cNvSpPr>
            <a:spLocks noGrp="1"/>
          </p:cNvSpPr>
          <p:nvPr>
            <p:ph type="ftr" sz="quarter" idx="2"/>
          </p:nvPr>
        </p:nvSpPr>
        <p:spPr>
          <a:xfrm>
            <a:off x="0" y="9520238"/>
            <a:ext cx="2986088" cy="501650"/>
          </a:xfrm>
          <a:prstGeom prst="rect">
            <a:avLst/>
          </a:prstGeom>
        </p:spPr>
        <p:txBody>
          <a:bodyPr vert="horz" lIns="91440" tIns="45720" rIns="91440" bIns="45720" rtlCol="0" anchor="b"/>
          <a:lstStyle>
            <a:lvl1pPr algn="l">
              <a:defRPr sz="1200"/>
            </a:lvl1pPr>
          </a:lstStyle>
          <a:p>
            <a:r>
              <a:rPr lang="fr-FR"/>
              <a:t>aaaaaaaaaaaaaaaaaaaaaaaa</a:t>
            </a:r>
          </a:p>
        </p:txBody>
      </p:sp>
      <p:sp>
        <p:nvSpPr>
          <p:cNvPr id="5" name="Espace réservé du numéro de diapositive 4">
            <a:extLst>
              <a:ext uri="{FF2B5EF4-FFF2-40B4-BE49-F238E27FC236}">
                <a16:creationId xmlns:a16="http://schemas.microsoft.com/office/drawing/2014/main" id="{6314C1C3-0715-4BDF-8F45-7E0AD8FACD82}"/>
              </a:ext>
            </a:extLst>
          </p:cNvPr>
          <p:cNvSpPr>
            <a:spLocks noGrp="1"/>
          </p:cNvSpPr>
          <p:nvPr>
            <p:ph type="sldNum" sz="quarter" idx="3"/>
          </p:nvPr>
        </p:nvSpPr>
        <p:spPr>
          <a:xfrm>
            <a:off x="3902075" y="9520238"/>
            <a:ext cx="2986088" cy="501650"/>
          </a:xfrm>
          <a:prstGeom prst="rect">
            <a:avLst/>
          </a:prstGeom>
        </p:spPr>
        <p:txBody>
          <a:bodyPr vert="horz" lIns="91440" tIns="45720" rIns="91440" bIns="45720" rtlCol="0" anchor="b"/>
          <a:lstStyle>
            <a:lvl1pPr algn="r">
              <a:defRPr sz="1200"/>
            </a:lvl1pPr>
          </a:lstStyle>
          <a:p>
            <a:fld id="{1DBF0F00-4FD8-4B9B-899E-EE116D86C534}" type="slidenum">
              <a:rPr lang="fr-FR" smtClean="0"/>
              <a:t>‹N°›</a:t>
            </a:fld>
            <a:endParaRPr lang="fr-FR"/>
          </a:p>
        </p:txBody>
      </p:sp>
    </p:spTree>
    <p:extLst>
      <p:ext uri="{BB962C8B-B14F-4D97-AF65-F5344CB8AC3E}">
        <p14:creationId xmlns:p14="http://schemas.microsoft.com/office/powerpoint/2010/main" val="210966626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EC1ACAB6-C504-4AD0-AFB0-25A509E1BD32}" type="datetimeFigureOut">
              <a:rPr lang="fr-FR" smtClean="0"/>
              <a:t>09/11/2021</a:t>
            </a:fld>
            <a:endParaRPr lang="fr-FR"/>
          </a:p>
        </p:txBody>
      </p:sp>
      <p:sp>
        <p:nvSpPr>
          <p:cNvPr id="4" name="Espace réservé de l'image des diapositives 3"/>
          <p:cNvSpPr>
            <a:spLocks noGrp="1" noRot="1" noChangeAspect="1"/>
          </p:cNvSpPr>
          <p:nvPr>
            <p:ph type="sldImg" idx="2"/>
          </p:nvPr>
        </p:nvSpPr>
        <p:spPr>
          <a:xfrm>
            <a:off x="2493963" y="1252538"/>
            <a:ext cx="1901825" cy="33829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r>
              <a:rPr lang="fr-FR"/>
              <a:t>aaaaaaaaaaaaaaaaaaaaaaaa</a:t>
            </a:r>
          </a:p>
        </p:txBody>
      </p:sp>
      <p:sp>
        <p:nvSpPr>
          <p:cNvPr id="7" name="Espace réservé du numéro de diapositive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18FD3299-48B6-4666-9713-7A4E3B865397}" type="slidenum">
              <a:rPr lang="fr-FR" smtClean="0"/>
              <a:t>‹N°›</a:t>
            </a:fld>
            <a:endParaRPr lang="fr-FR"/>
          </a:p>
        </p:txBody>
      </p:sp>
    </p:spTree>
    <p:extLst>
      <p:ext uri="{BB962C8B-B14F-4D97-AF65-F5344CB8AC3E}">
        <p14:creationId xmlns:p14="http://schemas.microsoft.com/office/powerpoint/2010/main" val="27139112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9CD76-A9AE-41A6-9C49-2E4F79E3EE4F}"/>
              </a:ext>
            </a:extLst>
          </p:cNvPr>
          <p:cNvSpPr>
            <a:spLocks noGrp="1"/>
          </p:cNvSpPr>
          <p:nvPr>
            <p:ph type="ctrTitle"/>
          </p:nvPr>
        </p:nvSpPr>
        <p:spPr>
          <a:xfrm>
            <a:off x="642938" y="1496484"/>
            <a:ext cx="3857625" cy="3183467"/>
          </a:xfrm>
        </p:spPr>
        <p:txBody>
          <a:bodyPr anchor="b"/>
          <a:lstStyle>
            <a:lvl1pPr algn="ctr">
              <a:defRPr sz="2531"/>
            </a:lvl1pPr>
          </a:lstStyle>
          <a:p>
            <a:r>
              <a:rPr lang="fr-FR"/>
              <a:t>Modifiez le style du titre</a:t>
            </a:r>
          </a:p>
        </p:txBody>
      </p:sp>
      <p:sp>
        <p:nvSpPr>
          <p:cNvPr id="3" name="Sous-titre 2">
            <a:extLst>
              <a:ext uri="{FF2B5EF4-FFF2-40B4-BE49-F238E27FC236}">
                <a16:creationId xmlns:a16="http://schemas.microsoft.com/office/drawing/2014/main" id="{6AB94956-2083-4278-B0E9-4CB57BE1041C}"/>
              </a:ext>
            </a:extLst>
          </p:cNvPr>
          <p:cNvSpPr>
            <a:spLocks noGrp="1"/>
          </p:cNvSpPr>
          <p:nvPr>
            <p:ph type="subTitle" idx="1"/>
          </p:nvPr>
        </p:nvSpPr>
        <p:spPr>
          <a:xfrm>
            <a:off x="642938" y="4802717"/>
            <a:ext cx="3857625" cy="2207683"/>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00DDDD4-EEEE-466E-9F15-D84A7DEC719E}"/>
              </a:ext>
            </a:extLst>
          </p:cNvPr>
          <p:cNvSpPr>
            <a:spLocks noGrp="1"/>
          </p:cNvSpPr>
          <p:nvPr>
            <p:ph type="dt" sz="half" idx="10"/>
          </p:nvPr>
        </p:nvSpPr>
        <p:spPr/>
        <p:txBody>
          <a:bodyPr/>
          <a:lstStyle/>
          <a:p>
            <a:fld id="{A2468819-495E-40CB-AA4D-6309A7FB9390}" type="datetime1">
              <a:rPr lang="fr-FR" smtClean="0"/>
              <a:t>09/11/2021</a:t>
            </a:fld>
            <a:endParaRPr lang="fr-FR"/>
          </a:p>
        </p:txBody>
      </p:sp>
      <p:sp>
        <p:nvSpPr>
          <p:cNvPr id="5" name="Espace réservé du pied de page 4">
            <a:extLst>
              <a:ext uri="{FF2B5EF4-FFF2-40B4-BE49-F238E27FC236}">
                <a16:creationId xmlns:a16="http://schemas.microsoft.com/office/drawing/2014/main" id="{5728134E-2FC0-4B41-B6CD-407BCC60916D}"/>
              </a:ext>
            </a:extLst>
          </p:cNvPr>
          <p:cNvSpPr>
            <a:spLocks noGrp="1"/>
          </p:cNvSpPr>
          <p:nvPr>
            <p:ph type="ftr" sz="quarter" idx="11"/>
          </p:nvPr>
        </p:nvSpPr>
        <p:spPr/>
        <p:txBody>
          <a:bodyPr/>
          <a:lstStyle/>
          <a:p>
            <a:r>
              <a:rPr lang="fr-FR"/>
              <a:t>NORSONIC France – www.norsonic.fr – info@norsonic.fr - 2021/11</a:t>
            </a:r>
          </a:p>
        </p:txBody>
      </p:sp>
      <p:sp>
        <p:nvSpPr>
          <p:cNvPr id="6" name="Espace réservé du numéro de diapositive 5">
            <a:extLst>
              <a:ext uri="{FF2B5EF4-FFF2-40B4-BE49-F238E27FC236}">
                <a16:creationId xmlns:a16="http://schemas.microsoft.com/office/drawing/2014/main" id="{1D868EA4-CFED-4DF7-9B25-F69480648034}"/>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416905005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4464F1-EFC0-48CB-88F8-39F27B30770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8A9F3C7-CC02-42C9-AE1E-5990BB295AC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C9C881-9036-4174-8980-90D81F39C343}"/>
              </a:ext>
            </a:extLst>
          </p:cNvPr>
          <p:cNvSpPr>
            <a:spLocks noGrp="1"/>
          </p:cNvSpPr>
          <p:nvPr>
            <p:ph type="dt" sz="half" idx="10"/>
          </p:nvPr>
        </p:nvSpPr>
        <p:spPr/>
        <p:txBody>
          <a:bodyPr/>
          <a:lstStyle/>
          <a:p>
            <a:fld id="{AC0E69DA-CA20-4330-A976-6B5B195AAC3A}" type="datetime1">
              <a:rPr lang="fr-FR" smtClean="0"/>
              <a:t>09/11/2021</a:t>
            </a:fld>
            <a:endParaRPr lang="fr-FR"/>
          </a:p>
        </p:txBody>
      </p:sp>
      <p:sp>
        <p:nvSpPr>
          <p:cNvPr id="5" name="Espace réservé du pied de page 4">
            <a:extLst>
              <a:ext uri="{FF2B5EF4-FFF2-40B4-BE49-F238E27FC236}">
                <a16:creationId xmlns:a16="http://schemas.microsoft.com/office/drawing/2014/main" id="{C88AF42B-486E-46D7-BDDE-AF7502132DA2}"/>
              </a:ext>
            </a:extLst>
          </p:cNvPr>
          <p:cNvSpPr>
            <a:spLocks noGrp="1"/>
          </p:cNvSpPr>
          <p:nvPr>
            <p:ph type="ftr" sz="quarter" idx="11"/>
          </p:nvPr>
        </p:nvSpPr>
        <p:spPr/>
        <p:txBody>
          <a:bodyPr/>
          <a:lstStyle/>
          <a:p>
            <a:r>
              <a:rPr lang="fr-FR"/>
              <a:t>NORSONIC France – www.norsonic.fr – info@norsonic.fr - 2021/11</a:t>
            </a:r>
          </a:p>
        </p:txBody>
      </p:sp>
      <p:sp>
        <p:nvSpPr>
          <p:cNvPr id="6" name="Espace réservé du numéro de diapositive 5">
            <a:extLst>
              <a:ext uri="{FF2B5EF4-FFF2-40B4-BE49-F238E27FC236}">
                <a16:creationId xmlns:a16="http://schemas.microsoft.com/office/drawing/2014/main" id="{799F14C0-F902-44EC-9978-9F7E3C93F480}"/>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248899785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DF0BAE-FD1B-4760-B550-DAC0C7B81735}"/>
              </a:ext>
            </a:extLst>
          </p:cNvPr>
          <p:cNvSpPr>
            <a:spLocks noGrp="1"/>
          </p:cNvSpPr>
          <p:nvPr>
            <p:ph type="title" orient="vert"/>
          </p:nvPr>
        </p:nvSpPr>
        <p:spPr>
          <a:xfrm>
            <a:off x="3680818" y="486834"/>
            <a:ext cx="1109067" cy="7749117"/>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50CDD60-9DB3-4139-8694-279BF6DDC662}"/>
              </a:ext>
            </a:extLst>
          </p:cNvPr>
          <p:cNvSpPr>
            <a:spLocks noGrp="1"/>
          </p:cNvSpPr>
          <p:nvPr>
            <p:ph type="body" orient="vert" idx="1"/>
          </p:nvPr>
        </p:nvSpPr>
        <p:spPr>
          <a:xfrm>
            <a:off x="353616" y="486834"/>
            <a:ext cx="3262908" cy="77491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7347295-18EC-41A7-8BDD-690048A20159}"/>
              </a:ext>
            </a:extLst>
          </p:cNvPr>
          <p:cNvSpPr>
            <a:spLocks noGrp="1"/>
          </p:cNvSpPr>
          <p:nvPr>
            <p:ph type="dt" sz="half" idx="10"/>
          </p:nvPr>
        </p:nvSpPr>
        <p:spPr/>
        <p:txBody>
          <a:bodyPr/>
          <a:lstStyle/>
          <a:p>
            <a:fld id="{407DFFD4-0363-42F3-95C5-823622EB3E9E}" type="datetime1">
              <a:rPr lang="fr-FR" smtClean="0"/>
              <a:t>09/11/2021</a:t>
            </a:fld>
            <a:endParaRPr lang="fr-FR"/>
          </a:p>
        </p:txBody>
      </p:sp>
      <p:sp>
        <p:nvSpPr>
          <p:cNvPr id="5" name="Espace réservé du pied de page 4">
            <a:extLst>
              <a:ext uri="{FF2B5EF4-FFF2-40B4-BE49-F238E27FC236}">
                <a16:creationId xmlns:a16="http://schemas.microsoft.com/office/drawing/2014/main" id="{F9832BE2-3458-4A4B-A63C-1EBE4F0A37C6}"/>
              </a:ext>
            </a:extLst>
          </p:cNvPr>
          <p:cNvSpPr>
            <a:spLocks noGrp="1"/>
          </p:cNvSpPr>
          <p:nvPr>
            <p:ph type="ftr" sz="quarter" idx="11"/>
          </p:nvPr>
        </p:nvSpPr>
        <p:spPr/>
        <p:txBody>
          <a:bodyPr/>
          <a:lstStyle/>
          <a:p>
            <a:r>
              <a:rPr lang="fr-FR"/>
              <a:t>NORSONIC France – www.norsonic.fr – info@norsonic.fr - 2021/11</a:t>
            </a:r>
          </a:p>
        </p:txBody>
      </p:sp>
      <p:sp>
        <p:nvSpPr>
          <p:cNvPr id="6" name="Espace réservé du numéro de diapositive 5">
            <a:extLst>
              <a:ext uri="{FF2B5EF4-FFF2-40B4-BE49-F238E27FC236}">
                <a16:creationId xmlns:a16="http://schemas.microsoft.com/office/drawing/2014/main" id="{8ECB3E3C-6EB9-4643-8E60-672028EB6AFB}"/>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40768871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57135"/>
            <a:ext cx="3783410" cy="36792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005" y="5658460"/>
            <a:ext cx="1298155" cy="369253"/>
          </a:xfrm>
          <a:prstGeom prst="rect">
            <a:avLst/>
          </a:prstGeom>
        </p:spPr>
      </p:pic>
      <p:sp>
        <p:nvSpPr>
          <p:cNvPr id="9" name="Rectangle 8"/>
          <p:cNvSpPr/>
          <p:nvPr/>
        </p:nvSpPr>
        <p:spPr bwMode="ltGray">
          <a:xfrm>
            <a:off x="0" y="3453437"/>
            <a:ext cx="3783411" cy="22137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3844005" y="3453437"/>
            <a:ext cx="1298156" cy="221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287011" y="5858721"/>
            <a:ext cx="3435807" cy="1490249"/>
          </a:xfrm>
        </p:spPr>
        <p:txBody>
          <a:bodyPr>
            <a:normAutofit/>
          </a:bodyPr>
          <a:lstStyle>
            <a:lvl1pPr marL="0" indent="0" algn="r">
              <a:buNone/>
              <a:defRPr sz="844"/>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fr-FR"/>
              <a:t>Modifiez le style des sous-titres du masque</a:t>
            </a:r>
            <a:endParaRPr lang="en-US" dirty="0"/>
          </a:p>
        </p:txBody>
      </p:sp>
      <p:sp>
        <p:nvSpPr>
          <p:cNvPr id="4" name="Date Placeholder 3"/>
          <p:cNvSpPr>
            <a:spLocks noGrp="1"/>
          </p:cNvSpPr>
          <p:nvPr>
            <p:ph type="dt" sz="half" idx="10"/>
          </p:nvPr>
        </p:nvSpPr>
        <p:spPr>
          <a:xfrm>
            <a:off x="3904599" y="8657168"/>
            <a:ext cx="1157288" cy="486833"/>
          </a:xfrm>
        </p:spPr>
        <p:txBody>
          <a:bodyPr/>
          <a:lstStyle/>
          <a:p>
            <a:fld id="{6FF9C787-2CB7-4D09-AD4D-06A19DA04B78}" type="datetime1">
              <a:rPr lang="fr-FR" smtClean="0"/>
              <a:t>09/11/2021</a:t>
            </a:fld>
            <a:endParaRPr lang="fr-FR" dirty="0"/>
          </a:p>
        </p:txBody>
      </p:sp>
      <p:sp>
        <p:nvSpPr>
          <p:cNvPr id="5" name="Footer Placeholder 4"/>
          <p:cNvSpPr>
            <a:spLocks noGrp="1"/>
          </p:cNvSpPr>
          <p:nvPr>
            <p:ph type="ftr" sz="quarter" idx="11"/>
          </p:nvPr>
        </p:nvSpPr>
        <p:spPr>
          <a:xfrm>
            <a:off x="81613" y="8657166"/>
            <a:ext cx="2898560" cy="486833"/>
          </a:xfrm>
        </p:spPr>
        <p:txBody>
          <a:bodyPr/>
          <a:lstStyle/>
          <a:p>
            <a:r>
              <a:rPr lang="fr-FR"/>
              <a:t>NORSONIC France – www.norsonic.fr – info@norsonic.fr - 2021/11</a:t>
            </a:r>
            <a:endParaRPr lang="fr-FR" dirty="0"/>
          </a:p>
        </p:txBody>
      </p:sp>
      <p:sp>
        <p:nvSpPr>
          <p:cNvPr id="6" name="Slide Number Placeholder 5"/>
          <p:cNvSpPr>
            <a:spLocks noGrp="1"/>
          </p:cNvSpPr>
          <p:nvPr>
            <p:ph type="sldNum" sz="quarter" idx="12"/>
          </p:nvPr>
        </p:nvSpPr>
        <p:spPr>
          <a:xfrm>
            <a:off x="3904600" y="3667116"/>
            <a:ext cx="494390" cy="1808589"/>
          </a:xfrm>
        </p:spPr>
        <p:txBody>
          <a:bodyPr/>
          <a:lstStyle/>
          <a:p>
            <a:fld id="{FB307DB3-D21A-4594-BF23-307FA5915FC3}" type="slidenum">
              <a:rPr lang="fr-FR" smtClean="0"/>
              <a:t>‹N°›</a:t>
            </a:fld>
            <a:endParaRPr lang="fr-FR"/>
          </a:p>
        </p:txBody>
      </p:sp>
    </p:spTree>
    <p:extLst>
      <p:ext uri="{BB962C8B-B14F-4D97-AF65-F5344CB8AC3E}">
        <p14:creationId xmlns:p14="http://schemas.microsoft.com/office/powerpoint/2010/main" val="385528333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87373" y="1930402"/>
            <a:ext cx="3724295" cy="4439441"/>
          </a:xfrm>
        </p:spPr>
        <p:txBody>
          <a:bodyPr anchor="b"/>
          <a:lstStyle>
            <a:lvl1pPr>
              <a:defRPr sz="4050"/>
            </a:lvl1pPr>
          </a:lstStyle>
          <a:p>
            <a:r>
              <a:rPr lang="fr-FR"/>
              <a:t>Modifiez le style du titre</a:t>
            </a:r>
            <a:endParaRPr lang="en-US" dirty="0"/>
          </a:p>
        </p:txBody>
      </p:sp>
      <p:sp>
        <p:nvSpPr>
          <p:cNvPr id="3" name="Subtitle 2"/>
          <p:cNvSpPr>
            <a:spLocks noGrp="1"/>
          </p:cNvSpPr>
          <p:nvPr>
            <p:ph type="subTitle" idx="1"/>
          </p:nvPr>
        </p:nvSpPr>
        <p:spPr>
          <a:xfrm>
            <a:off x="487373" y="6369840"/>
            <a:ext cx="3724295" cy="1148560"/>
          </a:xfrm>
        </p:spPr>
        <p:txBody>
          <a:bodyPr anchor="t"/>
          <a:lstStyle>
            <a:lvl1pPr marL="0" indent="0" algn="l">
              <a:buNone/>
              <a:defRPr cap="all">
                <a:solidFill>
                  <a:schemeClr val="bg2">
                    <a:lumMod val="40000"/>
                    <a:lumOff val="60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2468819-495E-40CB-AA4D-6309A7FB9390}"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775448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3"/>
          <p:cNvSpPr>
            <a:spLocks noGrp="1"/>
          </p:cNvSpPr>
          <p:nvPr>
            <p:ph type="dt" sz="half" idx="10"/>
          </p:nvPr>
        </p:nvSpPr>
        <p:spPr/>
        <p:txBody>
          <a:bodyPr/>
          <a:lstStyle/>
          <a:p>
            <a:fld id="{E2F90009-DBB7-4578-90B8-F31DB52B47B8}"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31032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87374" y="3815646"/>
            <a:ext cx="3724294" cy="2554196"/>
          </a:xfrm>
        </p:spPr>
        <p:txBody>
          <a:bodyPr anchor="b"/>
          <a:lstStyle>
            <a:lvl1pPr algn="l">
              <a:defRPr sz="2250" b="0" cap="none"/>
            </a:lvl1pPr>
          </a:lstStyle>
          <a:p>
            <a:r>
              <a:rPr lang="fr-FR"/>
              <a:t>Modifiez le style du titre</a:t>
            </a:r>
            <a:endParaRPr lang="en-US" dirty="0"/>
          </a:p>
        </p:txBody>
      </p:sp>
      <p:sp>
        <p:nvSpPr>
          <p:cNvPr id="3" name="Text Placeholder 2"/>
          <p:cNvSpPr>
            <a:spLocks noGrp="1"/>
          </p:cNvSpPr>
          <p:nvPr>
            <p:ph type="body" idx="1"/>
          </p:nvPr>
        </p:nvSpPr>
        <p:spPr>
          <a:xfrm>
            <a:off x="487373" y="6369841"/>
            <a:ext cx="3724295" cy="1147200"/>
          </a:xfrm>
        </p:spPr>
        <p:txBody>
          <a:bodyPr anchor="t"/>
          <a:lstStyle>
            <a:lvl1pPr marL="0" indent="0" algn="l">
              <a:buNone/>
              <a:defRPr sz="1125" cap="all">
                <a:solidFill>
                  <a:schemeClr val="bg2">
                    <a:lumMod val="40000"/>
                    <a:lumOff val="60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FA752CB-1D8A-40C1-9894-31FE2957649A}"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39105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65581" y="2747435"/>
            <a:ext cx="1855189" cy="5594351"/>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2386111" y="2741458"/>
            <a:ext cx="1855190" cy="5600327"/>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B3794CB-9E61-4A86-985C-D85523D4123F}" type="datetime1">
              <a:rPr lang="fr-FR" smtClean="0"/>
              <a:t>09/11/2021</a:t>
            </a:fld>
            <a:endParaRPr lang="fr-FR"/>
          </a:p>
        </p:txBody>
      </p:sp>
      <p:sp>
        <p:nvSpPr>
          <p:cNvPr id="6" name="Footer Placeholder 5"/>
          <p:cNvSpPr>
            <a:spLocks noGrp="1"/>
          </p:cNvSpPr>
          <p:nvPr>
            <p:ph type="ftr" sz="quarter" idx="11"/>
          </p:nvPr>
        </p:nvSpPr>
        <p:spPr/>
        <p:txBody>
          <a:bodyPr/>
          <a:lstStyle/>
          <a:p>
            <a:r>
              <a:rPr lang="fr-FR"/>
              <a:t>NORSONIC France – www.norsonic.fr – info@norsonic.fr - 2021/11</a:t>
            </a:r>
          </a:p>
        </p:txBody>
      </p:sp>
      <p:sp>
        <p:nvSpPr>
          <p:cNvPr id="7" name="Slide Number Placeholder 6"/>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4196498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465581" y="2540000"/>
            <a:ext cx="1855188"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4" name="Content Placeholder 3"/>
          <p:cNvSpPr>
            <a:spLocks noGrp="1"/>
          </p:cNvSpPr>
          <p:nvPr>
            <p:ph sz="half" idx="2"/>
          </p:nvPr>
        </p:nvSpPr>
        <p:spPr>
          <a:xfrm>
            <a:off x="465581" y="3352800"/>
            <a:ext cx="1855189" cy="4988984"/>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2386112" y="2540000"/>
            <a:ext cx="1855189"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6" name="Content Placeholder 5"/>
          <p:cNvSpPr>
            <a:spLocks noGrp="1"/>
          </p:cNvSpPr>
          <p:nvPr>
            <p:ph sz="quarter" idx="4"/>
          </p:nvPr>
        </p:nvSpPr>
        <p:spPr>
          <a:xfrm>
            <a:off x="2386112" y="3352800"/>
            <a:ext cx="1855189" cy="4988984"/>
          </a:xfrm>
        </p:spPr>
        <p:txBody>
          <a:bodyPr>
            <a:normAutofit/>
          </a:bodyPr>
          <a:lstStyle>
            <a:lvl1pPr>
              <a:defRPr sz="1013"/>
            </a:lvl1pPr>
            <a:lvl2pPr>
              <a:defRPr sz="900"/>
            </a:lvl2pPr>
            <a:lvl3pPr>
              <a:defRPr sz="788"/>
            </a:lvl3pPr>
            <a:lvl4pPr>
              <a:defRPr sz="675"/>
            </a:lvl4pPr>
            <a:lvl5pPr>
              <a:defRPr sz="675"/>
            </a:lvl5pPr>
            <a:lvl6pPr>
              <a:defRPr sz="675"/>
            </a:lvl6pPr>
            <a:lvl7pPr>
              <a:defRPr sz="675"/>
            </a:lvl7pPr>
            <a:lvl8pPr>
              <a:defRPr sz="675"/>
            </a:lvl8pPr>
            <a:lvl9pPr>
              <a:defRPr sz="67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7018353-8AE9-41DC-983D-422BA4CDCC22}" type="datetime1">
              <a:rPr lang="fr-FR" smtClean="0"/>
              <a:t>09/11/2021</a:t>
            </a:fld>
            <a:endParaRPr lang="fr-FR"/>
          </a:p>
        </p:txBody>
      </p:sp>
      <p:sp>
        <p:nvSpPr>
          <p:cNvPr id="8" name="Footer Placeholder 7"/>
          <p:cNvSpPr>
            <a:spLocks noGrp="1"/>
          </p:cNvSpPr>
          <p:nvPr>
            <p:ph type="ftr" sz="quarter" idx="11"/>
          </p:nvPr>
        </p:nvSpPr>
        <p:spPr/>
        <p:txBody>
          <a:bodyPr/>
          <a:lstStyle/>
          <a:p>
            <a:r>
              <a:rPr lang="fr-FR"/>
              <a:t>NORSONIC France – www.norsonic.fr – info@norsonic.fr - 2021/11</a:t>
            </a:r>
          </a:p>
        </p:txBody>
      </p:sp>
      <p:sp>
        <p:nvSpPr>
          <p:cNvPr id="9" name="Slide Number Placeholder 8"/>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360418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ACA64FA-C795-4B29-A640-D0966F1158A5}" type="datetime1">
              <a:rPr lang="fr-FR" smtClean="0"/>
              <a:t>09/11/2021</a:t>
            </a:fld>
            <a:endParaRPr lang="fr-FR"/>
          </a:p>
        </p:txBody>
      </p:sp>
      <p:sp>
        <p:nvSpPr>
          <p:cNvPr id="5" name="Footer Placeholder 3"/>
          <p:cNvSpPr>
            <a:spLocks noGrp="1"/>
          </p:cNvSpPr>
          <p:nvPr>
            <p:ph type="ftr" sz="quarter" idx="11"/>
          </p:nvPr>
        </p:nvSpPr>
        <p:spPr/>
        <p:txBody>
          <a:bodyPr/>
          <a:lstStyle/>
          <a:p>
            <a:r>
              <a:rPr lang="fr-FR"/>
              <a:t>NORSONIC France – www.norsonic.fr – info@norsonic.fr - 2021/11</a:t>
            </a:r>
          </a:p>
        </p:txBody>
      </p:sp>
      <p:sp>
        <p:nvSpPr>
          <p:cNvPr id="6" name="Slide Number Placeholder 4"/>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206565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BF3F801-8593-4D68-9CB5-A91887004448}" type="datetime1">
              <a:rPr lang="fr-FR" smtClean="0"/>
              <a:t>09/11/2021</a:t>
            </a:fld>
            <a:endParaRPr lang="fr-FR"/>
          </a:p>
        </p:txBody>
      </p:sp>
      <p:sp>
        <p:nvSpPr>
          <p:cNvPr id="5" name="Footer Placeholder 2"/>
          <p:cNvSpPr>
            <a:spLocks noGrp="1"/>
          </p:cNvSpPr>
          <p:nvPr>
            <p:ph type="ftr" sz="quarter" idx="11"/>
          </p:nvPr>
        </p:nvSpPr>
        <p:spPr/>
        <p:txBody>
          <a:bodyPr/>
          <a:lstStyle/>
          <a:p>
            <a:r>
              <a:rPr lang="fr-FR"/>
              <a:t>NORSONIC France – www.norsonic.fr – info@norsonic.fr - 2021/11</a:t>
            </a:r>
          </a:p>
        </p:txBody>
      </p:sp>
      <p:sp>
        <p:nvSpPr>
          <p:cNvPr id="6" name="Slide Number Placeholder 3"/>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374844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E35F6-6853-4BFA-9EB5-8B05DEB973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80F0FF-A1C9-4772-B9CF-70741F42C23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E76AA4-A6C4-45CB-AF0F-722F2FBED3E1}"/>
              </a:ext>
            </a:extLst>
          </p:cNvPr>
          <p:cNvSpPr>
            <a:spLocks noGrp="1"/>
          </p:cNvSpPr>
          <p:nvPr>
            <p:ph type="dt" sz="half" idx="10"/>
          </p:nvPr>
        </p:nvSpPr>
        <p:spPr/>
        <p:txBody>
          <a:bodyPr/>
          <a:lstStyle/>
          <a:p>
            <a:fld id="{E2F90009-DBB7-4578-90B8-F31DB52B47B8}" type="datetime1">
              <a:rPr lang="fr-FR" smtClean="0"/>
              <a:t>09/11/2021</a:t>
            </a:fld>
            <a:endParaRPr lang="fr-FR"/>
          </a:p>
        </p:txBody>
      </p:sp>
      <p:sp>
        <p:nvSpPr>
          <p:cNvPr id="5" name="Espace réservé du pied de page 4">
            <a:extLst>
              <a:ext uri="{FF2B5EF4-FFF2-40B4-BE49-F238E27FC236}">
                <a16:creationId xmlns:a16="http://schemas.microsoft.com/office/drawing/2014/main" id="{6F3A6B34-7937-40F8-A287-CDAAA6AFD424}"/>
              </a:ext>
            </a:extLst>
          </p:cNvPr>
          <p:cNvSpPr>
            <a:spLocks noGrp="1"/>
          </p:cNvSpPr>
          <p:nvPr>
            <p:ph type="ftr" sz="quarter" idx="11"/>
          </p:nvPr>
        </p:nvSpPr>
        <p:spPr/>
        <p:txBody>
          <a:bodyPr/>
          <a:lstStyle/>
          <a:p>
            <a:r>
              <a:rPr lang="fr-FR"/>
              <a:t>NORSONIC France – www.norsonic.fr – info@norsonic.fr - 2021/11</a:t>
            </a:r>
          </a:p>
        </p:txBody>
      </p:sp>
      <p:sp>
        <p:nvSpPr>
          <p:cNvPr id="6" name="Espace réservé du numéro de diapositive 5">
            <a:extLst>
              <a:ext uri="{FF2B5EF4-FFF2-40B4-BE49-F238E27FC236}">
                <a16:creationId xmlns:a16="http://schemas.microsoft.com/office/drawing/2014/main" id="{4D8863D9-0FAE-4EE4-9481-92844A17832A}"/>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269333587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87373" y="1930400"/>
            <a:ext cx="1435197" cy="1930400"/>
          </a:xfrm>
        </p:spPr>
        <p:txBody>
          <a:bodyPr anchor="b"/>
          <a:lstStyle>
            <a:lvl1pPr algn="l">
              <a:defRPr sz="1350" b="0"/>
            </a:lvl1pPr>
          </a:lstStyle>
          <a:p>
            <a:r>
              <a:rPr lang="fr-FR"/>
              <a:t>Modifiez le style du titre</a:t>
            </a:r>
            <a:endParaRPr lang="en-US" dirty="0"/>
          </a:p>
        </p:txBody>
      </p:sp>
      <p:sp>
        <p:nvSpPr>
          <p:cNvPr id="3" name="Content Placeholder 2"/>
          <p:cNvSpPr>
            <a:spLocks noGrp="1"/>
          </p:cNvSpPr>
          <p:nvPr>
            <p:ph idx="1"/>
          </p:nvPr>
        </p:nvSpPr>
        <p:spPr>
          <a:xfrm>
            <a:off x="2019036" y="1930400"/>
            <a:ext cx="2192632" cy="6096000"/>
          </a:xfrm>
        </p:spPr>
        <p:txBody>
          <a:bodyPr anchor="ctr">
            <a:normAutofit/>
          </a:bodyPr>
          <a:lstStyle>
            <a:lvl1pPr>
              <a:defRPr sz="1125"/>
            </a:lvl1pPr>
            <a:lvl2pPr>
              <a:defRPr sz="1013"/>
            </a:lvl2pPr>
            <a:lvl3pPr>
              <a:defRPr sz="900"/>
            </a:lvl3pPr>
            <a:lvl4pPr>
              <a:defRPr sz="788"/>
            </a:lvl4pPr>
            <a:lvl5pPr>
              <a:defRPr sz="788"/>
            </a:lvl5pPr>
            <a:lvl6pPr>
              <a:defRPr sz="788"/>
            </a:lvl6pPr>
            <a:lvl7pPr>
              <a:defRPr sz="788"/>
            </a:lvl7pPr>
            <a:lvl8pPr>
              <a:defRPr sz="788"/>
            </a:lvl8pPr>
            <a:lvl9pPr>
              <a:defRPr sz="78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87373" y="4172375"/>
            <a:ext cx="1435197" cy="3860799"/>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BE53FAD3-0A42-4D88-AAE2-8E868B4ED81F}" type="datetime1">
              <a:rPr lang="fr-FR" smtClean="0"/>
              <a:t>09/11/2021</a:t>
            </a:fld>
            <a:endParaRPr lang="fr-FR"/>
          </a:p>
        </p:txBody>
      </p:sp>
      <p:sp>
        <p:nvSpPr>
          <p:cNvPr id="5" name="Footer Placeholder 5"/>
          <p:cNvSpPr>
            <a:spLocks noGrp="1"/>
          </p:cNvSpPr>
          <p:nvPr>
            <p:ph type="ftr" sz="quarter" idx="11"/>
          </p:nvPr>
        </p:nvSpPr>
        <p:spPr/>
        <p:txBody>
          <a:bodyPr/>
          <a:lstStyle/>
          <a:p>
            <a:r>
              <a:rPr lang="fr-FR"/>
              <a:t>NORSONIC France – www.norsonic.fr – info@norsonic.fr - 2021/11</a:t>
            </a:r>
          </a:p>
        </p:txBody>
      </p:sp>
      <p:sp>
        <p:nvSpPr>
          <p:cNvPr id="6" name="Slide Number Placeholder 6"/>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2961239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86932" y="2472256"/>
            <a:ext cx="2149129" cy="2099744"/>
          </a:xfrm>
        </p:spPr>
        <p:txBody>
          <a:bodyPr anchor="b">
            <a:normAutofit/>
          </a:bodyPr>
          <a:lstStyle>
            <a:lvl1pPr algn="l">
              <a:defRPr sz="2025" b="0"/>
            </a:lvl1pPr>
          </a:lstStyle>
          <a:p>
            <a:r>
              <a:rPr lang="fr-FR"/>
              <a:t>Modifiez le style du titre</a:t>
            </a:r>
            <a:endParaRPr lang="en-US" dirty="0"/>
          </a:p>
        </p:txBody>
      </p:sp>
      <p:sp>
        <p:nvSpPr>
          <p:cNvPr id="3" name="Picture Placeholder 2"/>
          <p:cNvSpPr>
            <a:spLocks noGrp="1" noChangeAspect="1"/>
          </p:cNvSpPr>
          <p:nvPr>
            <p:ph type="pic" idx="1"/>
          </p:nvPr>
        </p:nvSpPr>
        <p:spPr>
          <a:xfrm>
            <a:off x="2932604" y="1524000"/>
            <a:ext cx="1350520" cy="609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fr-FR"/>
              <a:t>Cliquez sur l'icône pour ajouter une image</a:t>
            </a:r>
            <a:endParaRPr lang="en-US" dirty="0"/>
          </a:p>
        </p:txBody>
      </p:sp>
      <p:sp>
        <p:nvSpPr>
          <p:cNvPr id="4" name="Text Placeholder 3"/>
          <p:cNvSpPr>
            <a:spLocks noGrp="1"/>
          </p:cNvSpPr>
          <p:nvPr>
            <p:ph type="body" sz="half" idx="2"/>
          </p:nvPr>
        </p:nvSpPr>
        <p:spPr>
          <a:xfrm>
            <a:off x="487373" y="4876800"/>
            <a:ext cx="2145785" cy="1828800"/>
          </a:xfrm>
        </p:spPr>
        <p:txBody>
          <a:bodyPr>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9705999-8D3B-4D65-8A1E-0B4D0318209A}" type="datetime1">
              <a:rPr lang="fr-FR" smtClean="0"/>
              <a:t>09/11/2021</a:t>
            </a:fld>
            <a:endParaRPr lang="fr-FR"/>
          </a:p>
        </p:txBody>
      </p:sp>
      <p:sp>
        <p:nvSpPr>
          <p:cNvPr id="6" name="Footer Placeholder 5"/>
          <p:cNvSpPr>
            <a:spLocks noGrp="1"/>
          </p:cNvSpPr>
          <p:nvPr>
            <p:ph type="ftr" sz="quarter" idx="11"/>
          </p:nvPr>
        </p:nvSpPr>
        <p:spPr/>
        <p:txBody>
          <a:bodyPr/>
          <a:lstStyle/>
          <a:p>
            <a:r>
              <a:rPr lang="fr-FR"/>
              <a:t>NORSONIC France – www.norsonic.fr – info@norsonic.fr - 2021/11</a:t>
            </a:r>
          </a:p>
        </p:txBody>
      </p:sp>
      <p:sp>
        <p:nvSpPr>
          <p:cNvPr id="7" name="Slide Number Placeholder 6"/>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099224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87374" y="6400783"/>
            <a:ext cx="3724294" cy="755651"/>
          </a:xfrm>
        </p:spPr>
        <p:txBody>
          <a:bodyPr anchor="b">
            <a:normAutofit/>
          </a:bodyPr>
          <a:lstStyle>
            <a:lvl1pPr algn="l">
              <a:defRPr sz="1350" b="0"/>
            </a:lvl1pPr>
          </a:lstStyle>
          <a:p>
            <a:r>
              <a:rPr lang="fr-FR"/>
              <a:t>Modifiez le style du titre</a:t>
            </a:r>
            <a:endParaRPr lang="en-US" dirty="0"/>
          </a:p>
        </p:txBody>
      </p:sp>
      <p:sp>
        <p:nvSpPr>
          <p:cNvPr id="3" name="Picture Placeholder 2"/>
          <p:cNvSpPr>
            <a:spLocks noGrp="1" noChangeAspect="1"/>
          </p:cNvSpPr>
          <p:nvPr>
            <p:ph type="pic" idx="1"/>
          </p:nvPr>
        </p:nvSpPr>
        <p:spPr>
          <a:xfrm>
            <a:off x="487373" y="914400"/>
            <a:ext cx="3724295" cy="48542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fr-FR"/>
              <a:t>Cliquez sur l'icône pour ajouter une image</a:t>
            </a:r>
            <a:endParaRPr lang="en-US" dirty="0"/>
          </a:p>
        </p:txBody>
      </p:sp>
      <p:sp>
        <p:nvSpPr>
          <p:cNvPr id="4" name="Text Placeholder 3"/>
          <p:cNvSpPr>
            <a:spLocks noGrp="1"/>
          </p:cNvSpPr>
          <p:nvPr>
            <p:ph type="body" sz="half" idx="2"/>
          </p:nvPr>
        </p:nvSpPr>
        <p:spPr>
          <a:xfrm>
            <a:off x="487374" y="7156433"/>
            <a:ext cx="3724293" cy="658283"/>
          </a:xfrm>
        </p:spPr>
        <p:txBody>
          <a:bodyPr>
            <a:normAutofit/>
          </a:bodyPr>
          <a:lstStyle>
            <a:lvl1pPr marL="0" indent="0">
              <a:buNone/>
              <a:defRPr sz="675"/>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61C1295-5323-4553-8FF3-A57C1C74F83E}" type="datetime1">
              <a:rPr lang="fr-FR" smtClean="0"/>
              <a:t>09/11/2021</a:t>
            </a:fld>
            <a:endParaRPr lang="fr-FR"/>
          </a:p>
        </p:txBody>
      </p:sp>
      <p:sp>
        <p:nvSpPr>
          <p:cNvPr id="6" name="Footer Placeholder 5"/>
          <p:cNvSpPr>
            <a:spLocks noGrp="1"/>
          </p:cNvSpPr>
          <p:nvPr>
            <p:ph type="ftr" sz="quarter" idx="11"/>
          </p:nvPr>
        </p:nvSpPr>
        <p:spPr/>
        <p:txBody>
          <a:bodyPr/>
          <a:lstStyle/>
          <a:p>
            <a:r>
              <a:rPr lang="fr-FR"/>
              <a:t>NORSONIC France – www.norsonic.fr – info@norsonic.fr - 2021/11</a:t>
            </a:r>
          </a:p>
        </p:txBody>
      </p:sp>
      <p:sp>
        <p:nvSpPr>
          <p:cNvPr id="7" name="Slide Number Placeholder 6"/>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74390117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487373" y="1930400"/>
            <a:ext cx="3724295" cy="2641600"/>
          </a:xfrm>
        </p:spPr>
        <p:txBody>
          <a:bodyPr/>
          <a:lstStyle>
            <a:lvl1pPr>
              <a:defRPr sz="2700"/>
            </a:lvl1pPr>
          </a:lstStyle>
          <a:p>
            <a:r>
              <a:rPr lang="fr-FR"/>
              <a:t>Modifiez le style du titre</a:t>
            </a:r>
            <a:endParaRPr lang="en-US" dirty="0"/>
          </a:p>
        </p:txBody>
      </p:sp>
      <p:sp>
        <p:nvSpPr>
          <p:cNvPr id="8" name="Text Placeholder 3"/>
          <p:cNvSpPr>
            <a:spLocks noGrp="1"/>
          </p:cNvSpPr>
          <p:nvPr>
            <p:ph type="body" sz="half" idx="2"/>
          </p:nvPr>
        </p:nvSpPr>
        <p:spPr>
          <a:xfrm>
            <a:off x="487373" y="4876800"/>
            <a:ext cx="3724295" cy="3149600"/>
          </a:xfrm>
        </p:spPr>
        <p:txBody>
          <a:bodyPr anchor="ctr">
            <a:normAutofit/>
          </a:bodyPr>
          <a:lstStyle>
            <a:lvl1pPr marL="0" indent="0">
              <a:buNone/>
              <a:defRPr sz="1013"/>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61C1295-5323-4553-8FF3-A57C1C74F83E}"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20743319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64543" y="1930400"/>
            <a:ext cx="3375590" cy="3097832"/>
          </a:xfrm>
        </p:spPr>
        <p:txBody>
          <a:bodyPr/>
          <a:lstStyle>
            <a:lvl1pPr>
              <a:defRPr sz="2700"/>
            </a:lvl1pPr>
          </a:lstStyle>
          <a:p>
            <a:r>
              <a:rPr lang="fr-FR"/>
              <a:t>Modifiez le style du titre</a:t>
            </a:r>
            <a:endParaRPr lang="en-US" dirty="0"/>
          </a:p>
        </p:txBody>
      </p:sp>
      <p:sp>
        <p:nvSpPr>
          <p:cNvPr id="11" name="Text Placeholder 3"/>
          <p:cNvSpPr>
            <a:spLocks noGrp="1"/>
          </p:cNvSpPr>
          <p:nvPr>
            <p:ph type="body" sz="half" idx="14"/>
          </p:nvPr>
        </p:nvSpPr>
        <p:spPr>
          <a:xfrm>
            <a:off x="814600" y="5028232"/>
            <a:ext cx="3071902" cy="456232"/>
          </a:xfrm>
        </p:spPr>
        <p:txBody>
          <a:bodyPr vert="horz" lIns="91440" tIns="45720" rIns="91440" bIns="45720" rtlCol="0" anchor="t">
            <a:normAutofit/>
          </a:bodyPr>
          <a:lstStyle>
            <a:lvl1pPr marL="0" indent="0">
              <a:buNone/>
              <a:defRPr lang="en-US" sz="788" b="0" i="0" kern="1200" cap="small" dirty="0">
                <a:solidFill>
                  <a:schemeClr val="bg2">
                    <a:lumMod val="40000"/>
                    <a:lumOff val="60000"/>
                  </a:schemeClr>
                </a:solidFill>
                <a:latin typeface="+mj-lt"/>
                <a:ea typeface="+mj-ea"/>
                <a:cs typeface="+mj-cs"/>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marL="0" lvl="0" indent="0">
              <a:buNone/>
            </a:pPr>
            <a:r>
              <a:rPr lang="fr-FR"/>
              <a:t>Cliquez pour modifier les styles du texte du masque</a:t>
            </a:r>
          </a:p>
        </p:txBody>
      </p:sp>
      <p:sp>
        <p:nvSpPr>
          <p:cNvPr id="10" name="Text Placeholder 3"/>
          <p:cNvSpPr>
            <a:spLocks noGrp="1"/>
          </p:cNvSpPr>
          <p:nvPr>
            <p:ph type="body" sz="half" idx="2"/>
          </p:nvPr>
        </p:nvSpPr>
        <p:spPr>
          <a:xfrm>
            <a:off x="487373" y="5800876"/>
            <a:ext cx="3724295" cy="2235200"/>
          </a:xfrm>
        </p:spPr>
        <p:txBody>
          <a:bodyPr anchor="ctr">
            <a:normAutofit/>
          </a:bodyPr>
          <a:lstStyle>
            <a:lvl1pPr marL="0" indent="0">
              <a:buNone/>
              <a:defRPr sz="1013"/>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61C1295-5323-4553-8FF3-A57C1C74F83E}"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
        <p:nvSpPr>
          <p:cNvPr id="12" name="TextBox 11"/>
          <p:cNvSpPr txBox="1"/>
          <p:nvPr/>
        </p:nvSpPr>
        <p:spPr>
          <a:xfrm>
            <a:off x="379067" y="1295004"/>
            <a:ext cx="338395" cy="114845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6863" dirty="0"/>
              <a:t>“</a:t>
            </a:r>
          </a:p>
        </p:txBody>
      </p:sp>
      <p:sp>
        <p:nvSpPr>
          <p:cNvPr id="15" name="TextBox 14"/>
          <p:cNvSpPr txBox="1"/>
          <p:nvPr/>
        </p:nvSpPr>
        <p:spPr>
          <a:xfrm>
            <a:off x="3937326" y="3485049"/>
            <a:ext cx="338395" cy="114845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6863" dirty="0"/>
              <a:t>”</a:t>
            </a:r>
          </a:p>
        </p:txBody>
      </p:sp>
    </p:spTree>
    <p:extLst>
      <p:ext uri="{BB962C8B-B14F-4D97-AF65-F5344CB8AC3E}">
        <p14:creationId xmlns:p14="http://schemas.microsoft.com/office/powerpoint/2010/main" val="279923858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487373" y="4165601"/>
            <a:ext cx="3724295" cy="2204240"/>
          </a:xfrm>
        </p:spPr>
        <p:txBody>
          <a:bodyPr anchor="b"/>
          <a:lstStyle>
            <a:lvl1pPr algn="l">
              <a:defRPr sz="2250" b="0" cap="none"/>
            </a:lvl1pPr>
          </a:lstStyle>
          <a:p>
            <a:r>
              <a:rPr lang="fr-FR"/>
              <a:t>Modifiez le style du titre</a:t>
            </a:r>
            <a:endParaRPr lang="en-US" dirty="0"/>
          </a:p>
        </p:txBody>
      </p:sp>
      <p:sp>
        <p:nvSpPr>
          <p:cNvPr id="3" name="Text Placeholder 2"/>
          <p:cNvSpPr>
            <a:spLocks noGrp="1"/>
          </p:cNvSpPr>
          <p:nvPr>
            <p:ph type="body" idx="1"/>
          </p:nvPr>
        </p:nvSpPr>
        <p:spPr>
          <a:xfrm>
            <a:off x="487373" y="6369841"/>
            <a:ext cx="3724295" cy="1147200"/>
          </a:xfrm>
        </p:spPr>
        <p:txBody>
          <a:bodyPr anchor="t"/>
          <a:lstStyle>
            <a:lvl1pPr marL="0" indent="0" algn="l">
              <a:buNone/>
              <a:defRPr sz="1125" cap="none">
                <a:solidFill>
                  <a:schemeClr val="bg2">
                    <a:lumMod val="40000"/>
                    <a:lumOff val="60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61C1295-5323-4553-8FF3-A57C1C74F83E}"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425955551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63"/>
            </a:lvl1pPr>
          </a:lstStyle>
          <a:p>
            <a:r>
              <a:rPr lang="fr-FR"/>
              <a:t>Modifiez le style du titre</a:t>
            </a:r>
            <a:endParaRPr lang="en-US" dirty="0"/>
          </a:p>
        </p:txBody>
      </p:sp>
      <p:sp>
        <p:nvSpPr>
          <p:cNvPr id="3" name="Text Placeholder 2"/>
          <p:cNvSpPr>
            <a:spLocks noGrp="1"/>
          </p:cNvSpPr>
          <p:nvPr>
            <p:ph type="body" idx="1"/>
          </p:nvPr>
        </p:nvSpPr>
        <p:spPr>
          <a:xfrm>
            <a:off x="267094" y="2641600"/>
            <a:ext cx="1243533"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16" name="Text Placeholder 3"/>
          <p:cNvSpPr>
            <a:spLocks noGrp="1"/>
          </p:cNvSpPr>
          <p:nvPr>
            <p:ph type="body" sz="half" idx="15"/>
          </p:nvPr>
        </p:nvSpPr>
        <p:spPr>
          <a:xfrm>
            <a:off x="275330" y="3556000"/>
            <a:ext cx="1235297" cy="478578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5" name="Text Placeholder 4"/>
          <p:cNvSpPr>
            <a:spLocks noGrp="1"/>
          </p:cNvSpPr>
          <p:nvPr>
            <p:ph type="body" sz="quarter" idx="3"/>
          </p:nvPr>
        </p:nvSpPr>
        <p:spPr>
          <a:xfrm>
            <a:off x="1638846" y="2641600"/>
            <a:ext cx="1239049"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19" name="Text Placeholder 3"/>
          <p:cNvSpPr>
            <a:spLocks noGrp="1"/>
          </p:cNvSpPr>
          <p:nvPr>
            <p:ph type="body" sz="half" idx="16"/>
          </p:nvPr>
        </p:nvSpPr>
        <p:spPr>
          <a:xfrm>
            <a:off x="1634393" y="3556000"/>
            <a:ext cx="1243502" cy="478578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14" name="Text Placeholder 4"/>
          <p:cNvSpPr>
            <a:spLocks noGrp="1"/>
          </p:cNvSpPr>
          <p:nvPr>
            <p:ph type="body" sz="quarter" idx="13"/>
          </p:nvPr>
        </p:nvSpPr>
        <p:spPr>
          <a:xfrm>
            <a:off x="3006516" y="2641600"/>
            <a:ext cx="1237308"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20" name="Text Placeholder 3"/>
          <p:cNvSpPr>
            <a:spLocks noGrp="1"/>
          </p:cNvSpPr>
          <p:nvPr>
            <p:ph type="body" sz="half" idx="17"/>
          </p:nvPr>
        </p:nvSpPr>
        <p:spPr>
          <a:xfrm>
            <a:off x="3006516" y="3556000"/>
            <a:ext cx="1237308" cy="4785784"/>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cxnSp>
        <p:nvCxnSpPr>
          <p:cNvPr id="17" name="Straight Connector 16"/>
          <p:cNvCxnSpPr/>
          <p:nvPr/>
        </p:nvCxnSpPr>
        <p:spPr>
          <a:xfrm>
            <a:off x="1572375" y="2844800"/>
            <a:ext cx="0" cy="52832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937954" y="2844800"/>
            <a:ext cx="0" cy="5289176"/>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61C1295-5323-4553-8FF3-A57C1C74F83E}" type="datetime1">
              <a:rPr lang="fr-FR" smtClean="0"/>
              <a:t>09/11/2021</a:t>
            </a:fld>
            <a:endParaRPr lang="fr-FR"/>
          </a:p>
        </p:txBody>
      </p:sp>
      <p:sp>
        <p:nvSpPr>
          <p:cNvPr id="4"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78207114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63"/>
            </a:lvl1pPr>
          </a:lstStyle>
          <a:p>
            <a:r>
              <a:rPr lang="fr-FR"/>
              <a:t>Modifiez le style du titre</a:t>
            </a:r>
            <a:endParaRPr lang="en-US" dirty="0"/>
          </a:p>
        </p:txBody>
      </p:sp>
      <p:sp>
        <p:nvSpPr>
          <p:cNvPr id="3" name="Text Placeholder 2"/>
          <p:cNvSpPr>
            <a:spLocks noGrp="1"/>
          </p:cNvSpPr>
          <p:nvPr>
            <p:ph type="body" idx="1"/>
          </p:nvPr>
        </p:nvSpPr>
        <p:spPr>
          <a:xfrm>
            <a:off x="275330" y="5667932"/>
            <a:ext cx="1240657"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275330" y="2946400"/>
            <a:ext cx="1240657" cy="203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275330" y="6436283"/>
            <a:ext cx="1240657" cy="878919"/>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5" name="Text Placeholder 4"/>
          <p:cNvSpPr>
            <a:spLocks noGrp="1"/>
          </p:cNvSpPr>
          <p:nvPr>
            <p:ph type="body" sz="quarter" idx="3"/>
          </p:nvPr>
        </p:nvSpPr>
        <p:spPr>
          <a:xfrm>
            <a:off x="1641258" y="5667932"/>
            <a:ext cx="1236637"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1641258" y="2946400"/>
            <a:ext cx="1236637" cy="203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1640687" y="6436282"/>
            <a:ext cx="1238275" cy="878919"/>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sp>
        <p:nvSpPr>
          <p:cNvPr id="14" name="Text Placeholder 4"/>
          <p:cNvSpPr>
            <a:spLocks noGrp="1"/>
          </p:cNvSpPr>
          <p:nvPr>
            <p:ph type="body" sz="quarter" idx="13"/>
          </p:nvPr>
        </p:nvSpPr>
        <p:spPr>
          <a:xfrm>
            <a:off x="3006516" y="5667932"/>
            <a:ext cx="1237308" cy="768349"/>
          </a:xfrm>
        </p:spPr>
        <p:txBody>
          <a:bodyPr anchor="b">
            <a:noAutofit/>
          </a:bodyPr>
          <a:lstStyle>
            <a:lvl1pPr marL="0" indent="0">
              <a:buNone/>
              <a:defRPr sz="1350" b="0">
                <a:solidFill>
                  <a:schemeClr val="bg2">
                    <a:lumMod val="40000"/>
                    <a:lumOff val="60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3006515" y="2946400"/>
            <a:ext cx="1237308" cy="203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900"/>
            </a:lvl1pPr>
            <a:lvl2pPr marL="257175" indent="0">
              <a:buNone/>
              <a:defRPr sz="900"/>
            </a:lvl2pPr>
            <a:lvl3pPr marL="514350" indent="0">
              <a:buNone/>
              <a:defRPr sz="900"/>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3006464" y="6436279"/>
            <a:ext cx="1238946" cy="878919"/>
          </a:xfrm>
        </p:spPr>
        <p:txBody>
          <a:bodyPr anchor="t">
            <a:normAutofit/>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fr-FR"/>
              <a:t>Cliquez pour modifier les styles du texte du masque</a:t>
            </a:r>
          </a:p>
        </p:txBody>
      </p:sp>
      <p:cxnSp>
        <p:nvCxnSpPr>
          <p:cNvPr id="19" name="Straight Connector 18"/>
          <p:cNvCxnSpPr/>
          <p:nvPr/>
        </p:nvCxnSpPr>
        <p:spPr>
          <a:xfrm>
            <a:off x="1572375" y="2844800"/>
            <a:ext cx="0" cy="52832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937954" y="2844800"/>
            <a:ext cx="0" cy="5289176"/>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61C1295-5323-4553-8FF3-A57C1C74F83E}" type="datetime1">
              <a:rPr lang="fr-FR" smtClean="0"/>
              <a:t>09/11/2021</a:t>
            </a:fld>
            <a:endParaRPr lang="fr-FR"/>
          </a:p>
        </p:txBody>
      </p:sp>
      <p:sp>
        <p:nvSpPr>
          <p:cNvPr id="4"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5411294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0E69DA-CA20-4330-A976-6B5B195AAC3A}"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826562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04253" y="573619"/>
            <a:ext cx="739571" cy="7768167"/>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275330" y="1030940"/>
            <a:ext cx="3132457" cy="731084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7DFFD4-0363-42F3-95C5-823622EB3E9E}" type="datetime1">
              <a:rPr lang="fr-FR" smtClean="0"/>
              <a:t>09/11/2021</a:t>
            </a:fld>
            <a:endParaRPr lang="fr-FR"/>
          </a:p>
        </p:txBody>
      </p:sp>
      <p:sp>
        <p:nvSpPr>
          <p:cNvPr id="5" name="Footer Placeholder 4"/>
          <p:cNvSpPr>
            <a:spLocks noGrp="1"/>
          </p:cNvSpPr>
          <p:nvPr>
            <p:ph type="ftr" sz="quarter" idx="11"/>
          </p:nvPr>
        </p:nvSpPr>
        <p:spPr/>
        <p:txBody>
          <a:bodyPr/>
          <a:lstStyle/>
          <a:p>
            <a:r>
              <a:rPr lang="fr-FR"/>
              <a:t>NORSONIC France – www.norsonic.fr – info@norsonic.fr - 2021/11</a:t>
            </a:r>
          </a:p>
        </p:txBody>
      </p:sp>
      <p:sp>
        <p:nvSpPr>
          <p:cNvPr id="6" name="Slide Number Placeholder 5"/>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80049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1CDE8F-603B-4BF6-ADBD-CCF35BEB51C3}"/>
              </a:ext>
            </a:extLst>
          </p:cNvPr>
          <p:cNvSpPr>
            <a:spLocks noGrp="1"/>
          </p:cNvSpPr>
          <p:nvPr>
            <p:ph type="title"/>
          </p:nvPr>
        </p:nvSpPr>
        <p:spPr>
          <a:xfrm>
            <a:off x="350937" y="2279653"/>
            <a:ext cx="4436269" cy="3803649"/>
          </a:xfrm>
        </p:spPr>
        <p:txBody>
          <a:bodyPr anchor="b"/>
          <a:lstStyle>
            <a:lvl1pPr>
              <a:defRPr sz="2531"/>
            </a:lvl1pPr>
          </a:lstStyle>
          <a:p>
            <a:r>
              <a:rPr lang="fr-FR"/>
              <a:t>Modifiez le style du titre</a:t>
            </a:r>
          </a:p>
        </p:txBody>
      </p:sp>
      <p:sp>
        <p:nvSpPr>
          <p:cNvPr id="3" name="Espace réservé du texte 2">
            <a:extLst>
              <a:ext uri="{FF2B5EF4-FFF2-40B4-BE49-F238E27FC236}">
                <a16:creationId xmlns:a16="http://schemas.microsoft.com/office/drawing/2014/main" id="{00584137-647F-4C62-AE6D-4205C1E45E1D}"/>
              </a:ext>
            </a:extLst>
          </p:cNvPr>
          <p:cNvSpPr>
            <a:spLocks noGrp="1"/>
          </p:cNvSpPr>
          <p:nvPr>
            <p:ph type="body" idx="1"/>
          </p:nvPr>
        </p:nvSpPr>
        <p:spPr>
          <a:xfrm>
            <a:off x="350937" y="6119286"/>
            <a:ext cx="4436269" cy="2000249"/>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E0ABED6-FEFE-42CC-8E55-BCC3F3A74743}"/>
              </a:ext>
            </a:extLst>
          </p:cNvPr>
          <p:cNvSpPr>
            <a:spLocks noGrp="1"/>
          </p:cNvSpPr>
          <p:nvPr>
            <p:ph type="dt" sz="half" idx="10"/>
          </p:nvPr>
        </p:nvSpPr>
        <p:spPr/>
        <p:txBody>
          <a:bodyPr/>
          <a:lstStyle/>
          <a:p>
            <a:fld id="{CFA752CB-1D8A-40C1-9894-31FE2957649A}" type="datetime1">
              <a:rPr lang="fr-FR" smtClean="0"/>
              <a:t>09/11/2021</a:t>
            </a:fld>
            <a:endParaRPr lang="fr-FR"/>
          </a:p>
        </p:txBody>
      </p:sp>
      <p:sp>
        <p:nvSpPr>
          <p:cNvPr id="5" name="Espace réservé du pied de page 4">
            <a:extLst>
              <a:ext uri="{FF2B5EF4-FFF2-40B4-BE49-F238E27FC236}">
                <a16:creationId xmlns:a16="http://schemas.microsoft.com/office/drawing/2014/main" id="{9F06588B-311D-417D-9CDC-AC9D0EDC9713}"/>
              </a:ext>
            </a:extLst>
          </p:cNvPr>
          <p:cNvSpPr>
            <a:spLocks noGrp="1"/>
          </p:cNvSpPr>
          <p:nvPr>
            <p:ph type="ftr" sz="quarter" idx="11"/>
          </p:nvPr>
        </p:nvSpPr>
        <p:spPr/>
        <p:txBody>
          <a:bodyPr/>
          <a:lstStyle/>
          <a:p>
            <a:r>
              <a:rPr lang="fr-FR"/>
              <a:t>NORSONIC France – www.norsonic.fr – info@norsonic.fr - 2021/11</a:t>
            </a:r>
          </a:p>
        </p:txBody>
      </p:sp>
      <p:sp>
        <p:nvSpPr>
          <p:cNvPr id="6" name="Espace réservé du numéro de diapositive 5">
            <a:extLst>
              <a:ext uri="{FF2B5EF4-FFF2-40B4-BE49-F238E27FC236}">
                <a16:creationId xmlns:a16="http://schemas.microsoft.com/office/drawing/2014/main" id="{72238201-6D19-494F-9B62-59740335C9C1}"/>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637503736"/>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57135"/>
            <a:ext cx="3783410" cy="36792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005" y="5658460"/>
            <a:ext cx="1298155" cy="369253"/>
          </a:xfrm>
          <a:prstGeom prst="rect">
            <a:avLst/>
          </a:prstGeom>
        </p:spPr>
      </p:pic>
      <p:sp>
        <p:nvSpPr>
          <p:cNvPr id="9" name="Rectangle 8"/>
          <p:cNvSpPr/>
          <p:nvPr/>
        </p:nvSpPr>
        <p:spPr bwMode="ltGray">
          <a:xfrm>
            <a:off x="0" y="3453437"/>
            <a:ext cx="3783411" cy="2213776"/>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3844005" y="3453437"/>
            <a:ext cx="1298156" cy="2213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287011" y="5858721"/>
            <a:ext cx="3435807" cy="1490249"/>
          </a:xfrm>
        </p:spPr>
        <p:txBody>
          <a:bodyPr>
            <a:normAutofit/>
          </a:bodyPr>
          <a:lstStyle>
            <a:lvl1pPr marL="0" indent="0" algn="r">
              <a:buNone/>
              <a:defRPr sz="844"/>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fr-FR"/>
              <a:t>Modifiez le style des sous-titres du masque</a:t>
            </a:r>
            <a:endParaRPr lang="en-US" dirty="0"/>
          </a:p>
        </p:txBody>
      </p:sp>
      <p:sp>
        <p:nvSpPr>
          <p:cNvPr id="4" name="Date Placeholder 3"/>
          <p:cNvSpPr>
            <a:spLocks noGrp="1"/>
          </p:cNvSpPr>
          <p:nvPr>
            <p:ph type="dt" sz="half" idx="10"/>
          </p:nvPr>
        </p:nvSpPr>
        <p:spPr>
          <a:xfrm>
            <a:off x="3904599" y="8657168"/>
            <a:ext cx="1157288" cy="486833"/>
          </a:xfrm>
        </p:spPr>
        <p:txBody>
          <a:bodyPr/>
          <a:lstStyle/>
          <a:p>
            <a:fld id="{6FF9C787-2CB7-4D09-AD4D-06A19DA04B78}" type="datetime1">
              <a:rPr lang="fr-FR" smtClean="0"/>
              <a:t>09/11/2021</a:t>
            </a:fld>
            <a:endParaRPr lang="fr-FR" dirty="0"/>
          </a:p>
        </p:txBody>
      </p:sp>
      <p:sp>
        <p:nvSpPr>
          <p:cNvPr id="5" name="Footer Placeholder 4"/>
          <p:cNvSpPr>
            <a:spLocks noGrp="1"/>
          </p:cNvSpPr>
          <p:nvPr>
            <p:ph type="ftr" sz="quarter" idx="11"/>
          </p:nvPr>
        </p:nvSpPr>
        <p:spPr>
          <a:xfrm>
            <a:off x="81613" y="8657166"/>
            <a:ext cx="2898560" cy="486833"/>
          </a:xfrm>
        </p:spPr>
        <p:txBody>
          <a:bodyPr/>
          <a:lstStyle/>
          <a:p>
            <a:r>
              <a:rPr lang="fr-FR"/>
              <a:t>NORSONIC France – www.norsonic.fr – info@norsonic.fr - 2021/11</a:t>
            </a:r>
            <a:endParaRPr lang="fr-FR" dirty="0"/>
          </a:p>
        </p:txBody>
      </p:sp>
      <p:sp>
        <p:nvSpPr>
          <p:cNvPr id="6" name="Slide Number Placeholder 5"/>
          <p:cNvSpPr>
            <a:spLocks noGrp="1"/>
          </p:cNvSpPr>
          <p:nvPr>
            <p:ph type="sldNum" sz="quarter" idx="12"/>
          </p:nvPr>
        </p:nvSpPr>
        <p:spPr>
          <a:xfrm>
            <a:off x="3904600" y="3667116"/>
            <a:ext cx="494390" cy="1808589"/>
          </a:xfrm>
        </p:spPr>
        <p:txBody>
          <a:bodyPr/>
          <a:lstStyle/>
          <a:p>
            <a:fld id="{FB307DB3-D21A-4594-BF23-307FA5915FC3}" type="slidenum">
              <a:rPr lang="fr-FR" smtClean="0"/>
              <a:t>‹N°›</a:t>
            </a:fld>
            <a:endParaRPr lang="fr-FR"/>
          </a:p>
        </p:txBody>
      </p:sp>
    </p:spTree>
    <p:extLst>
      <p:ext uri="{BB962C8B-B14F-4D97-AF65-F5344CB8AC3E}">
        <p14:creationId xmlns:p14="http://schemas.microsoft.com/office/powerpoint/2010/main" val="226812843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9E396C-656E-4734-996E-68591C3EBA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D78FEB3-8356-4070-8F10-656521139999}"/>
              </a:ext>
            </a:extLst>
          </p:cNvPr>
          <p:cNvSpPr>
            <a:spLocks noGrp="1"/>
          </p:cNvSpPr>
          <p:nvPr>
            <p:ph sz="half" idx="1"/>
          </p:nvPr>
        </p:nvSpPr>
        <p:spPr>
          <a:xfrm>
            <a:off x="353615" y="2434167"/>
            <a:ext cx="2185988" cy="5801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53D06D-CBB4-488D-9EA7-05CC4EDE1090}"/>
              </a:ext>
            </a:extLst>
          </p:cNvPr>
          <p:cNvSpPr>
            <a:spLocks noGrp="1"/>
          </p:cNvSpPr>
          <p:nvPr>
            <p:ph sz="half" idx="2"/>
          </p:nvPr>
        </p:nvSpPr>
        <p:spPr>
          <a:xfrm>
            <a:off x="2603897" y="2434167"/>
            <a:ext cx="2185988" cy="5801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04657D4-6900-47CE-85D3-76500126CB03}"/>
              </a:ext>
            </a:extLst>
          </p:cNvPr>
          <p:cNvSpPr>
            <a:spLocks noGrp="1"/>
          </p:cNvSpPr>
          <p:nvPr>
            <p:ph type="dt" sz="half" idx="10"/>
          </p:nvPr>
        </p:nvSpPr>
        <p:spPr/>
        <p:txBody>
          <a:bodyPr/>
          <a:lstStyle/>
          <a:p>
            <a:fld id="{5B3794CB-9E61-4A86-985C-D85523D4123F}" type="datetime1">
              <a:rPr lang="fr-FR" smtClean="0"/>
              <a:t>09/11/2021</a:t>
            </a:fld>
            <a:endParaRPr lang="fr-FR"/>
          </a:p>
        </p:txBody>
      </p:sp>
      <p:sp>
        <p:nvSpPr>
          <p:cNvPr id="6" name="Espace réservé du pied de page 5">
            <a:extLst>
              <a:ext uri="{FF2B5EF4-FFF2-40B4-BE49-F238E27FC236}">
                <a16:creationId xmlns:a16="http://schemas.microsoft.com/office/drawing/2014/main" id="{088F3A97-A1E8-4EE4-9D8B-6A0D4A03E0FE}"/>
              </a:ext>
            </a:extLst>
          </p:cNvPr>
          <p:cNvSpPr>
            <a:spLocks noGrp="1"/>
          </p:cNvSpPr>
          <p:nvPr>
            <p:ph type="ftr" sz="quarter" idx="11"/>
          </p:nvPr>
        </p:nvSpPr>
        <p:spPr/>
        <p:txBody>
          <a:bodyPr/>
          <a:lstStyle/>
          <a:p>
            <a:r>
              <a:rPr lang="fr-FR"/>
              <a:t>NORSONIC France – www.norsonic.fr – info@norsonic.fr - 2021/11</a:t>
            </a:r>
          </a:p>
        </p:txBody>
      </p:sp>
      <p:sp>
        <p:nvSpPr>
          <p:cNvPr id="7" name="Espace réservé du numéro de diapositive 6">
            <a:extLst>
              <a:ext uri="{FF2B5EF4-FFF2-40B4-BE49-F238E27FC236}">
                <a16:creationId xmlns:a16="http://schemas.microsoft.com/office/drawing/2014/main" id="{1E155A57-A0D7-4BD9-95EB-6239DBE33917}"/>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49693548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08F5E7-59A0-435C-87D1-5485CEF36D2D}"/>
              </a:ext>
            </a:extLst>
          </p:cNvPr>
          <p:cNvSpPr>
            <a:spLocks noGrp="1"/>
          </p:cNvSpPr>
          <p:nvPr>
            <p:ph type="title"/>
          </p:nvPr>
        </p:nvSpPr>
        <p:spPr>
          <a:xfrm>
            <a:off x="354285" y="486836"/>
            <a:ext cx="4436269" cy="1767417"/>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74CE056-6840-4A35-A8A7-52D7D0C8BC42}"/>
              </a:ext>
            </a:extLst>
          </p:cNvPr>
          <p:cNvSpPr>
            <a:spLocks noGrp="1"/>
          </p:cNvSpPr>
          <p:nvPr>
            <p:ph type="body" idx="1"/>
          </p:nvPr>
        </p:nvSpPr>
        <p:spPr>
          <a:xfrm>
            <a:off x="354286" y="2241551"/>
            <a:ext cx="2175941" cy="1098549"/>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B714DB7-3581-4CC1-A490-93FB3211A90A}"/>
              </a:ext>
            </a:extLst>
          </p:cNvPr>
          <p:cNvSpPr>
            <a:spLocks noGrp="1"/>
          </p:cNvSpPr>
          <p:nvPr>
            <p:ph sz="half" idx="2"/>
          </p:nvPr>
        </p:nvSpPr>
        <p:spPr>
          <a:xfrm>
            <a:off x="354286" y="3340100"/>
            <a:ext cx="2175941" cy="4912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E216590-A998-4904-B3D1-EE3D794B50B2}"/>
              </a:ext>
            </a:extLst>
          </p:cNvPr>
          <p:cNvSpPr>
            <a:spLocks noGrp="1"/>
          </p:cNvSpPr>
          <p:nvPr>
            <p:ph type="body" sz="quarter" idx="3"/>
          </p:nvPr>
        </p:nvSpPr>
        <p:spPr>
          <a:xfrm>
            <a:off x="2603897" y="2241551"/>
            <a:ext cx="2186657" cy="1098549"/>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71EA333-AFAC-4FDB-947F-867745FDEB01}"/>
              </a:ext>
            </a:extLst>
          </p:cNvPr>
          <p:cNvSpPr>
            <a:spLocks noGrp="1"/>
          </p:cNvSpPr>
          <p:nvPr>
            <p:ph sz="quarter" idx="4"/>
          </p:nvPr>
        </p:nvSpPr>
        <p:spPr>
          <a:xfrm>
            <a:off x="2603897" y="3340100"/>
            <a:ext cx="2186657" cy="49127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E5377E4-313A-4B24-B8A4-F494BF0A014F}"/>
              </a:ext>
            </a:extLst>
          </p:cNvPr>
          <p:cNvSpPr>
            <a:spLocks noGrp="1"/>
          </p:cNvSpPr>
          <p:nvPr>
            <p:ph type="dt" sz="half" idx="10"/>
          </p:nvPr>
        </p:nvSpPr>
        <p:spPr/>
        <p:txBody>
          <a:bodyPr/>
          <a:lstStyle/>
          <a:p>
            <a:fld id="{37018353-8AE9-41DC-983D-422BA4CDCC22}" type="datetime1">
              <a:rPr lang="fr-FR" smtClean="0"/>
              <a:t>09/11/2021</a:t>
            </a:fld>
            <a:endParaRPr lang="fr-FR"/>
          </a:p>
        </p:txBody>
      </p:sp>
      <p:sp>
        <p:nvSpPr>
          <p:cNvPr id="8" name="Espace réservé du pied de page 7">
            <a:extLst>
              <a:ext uri="{FF2B5EF4-FFF2-40B4-BE49-F238E27FC236}">
                <a16:creationId xmlns:a16="http://schemas.microsoft.com/office/drawing/2014/main" id="{47651726-C7CC-4E42-BDFA-5366A1DE0019}"/>
              </a:ext>
            </a:extLst>
          </p:cNvPr>
          <p:cNvSpPr>
            <a:spLocks noGrp="1"/>
          </p:cNvSpPr>
          <p:nvPr>
            <p:ph type="ftr" sz="quarter" idx="11"/>
          </p:nvPr>
        </p:nvSpPr>
        <p:spPr/>
        <p:txBody>
          <a:bodyPr/>
          <a:lstStyle/>
          <a:p>
            <a:r>
              <a:rPr lang="fr-FR"/>
              <a:t>NORSONIC France – www.norsonic.fr – info@norsonic.fr - 2021/11</a:t>
            </a:r>
          </a:p>
        </p:txBody>
      </p:sp>
      <p:sp>
        <p:nvSpPr>
          <p:cNvPr id="9" name="Espace réservé du numéro de diapositive 8">
            <a:extLst>
              <a:ext uri="{FF2B5EF4-FFF2-40B4-BE49-F238E27FC236}">
                <a16:creationId xmlns:a16="http://schemas.microsoft.com/office/drawing/2014/main" id="{BB45C192-8073-4B94-9F83-BCFB95E70DCC}"/>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49443041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43798A-E492-443C-8CE5-F5BC824029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3401628-44BC-4ACD-8F71-4B404B91FCA5}"/>
              </a:ext>
            </a:extLst>
          </p:cNvPr>
          <p:cNvSpPr>
            <a:spLocks noGrp="1"/>
          </p:cNvSpPr>
          <p:nvPr>
            <p:ph type="dt" sz="half" idx="10"/>
          </p:nvPr>
        </p:nvSpPr>
        <p:spPr/>
        <p:txBody>
          <a:bodyPr/>
          <a:lstStyle/>
          <a:p>
            <a:fld id="{4ACA64FA-C795-4B29-A640-D0966F1158A5}" type="datetime1">
              <a:rPr lang="fr-FR" smtClean="0"/>
              <a:t>09/11/2021</a:t>
            </a:fld>
            <a:endParaRPr lang="fr-FR"/>
          </a:p>
        </p:txBody>
      </p:sp>
      <p:sp>
        <p:nvSpPr>
          <p:cNvPr id="4" name="Espace réservé du pied de page 3">
            <a:extLst>
              <a:ext uri="{FF2B5EF4-FFF2-40B4-BE49-F238E27FC236}">
                <a16:creationId xmlns:a16="http://schemas.microsoft.com/office/drawing/2014/main" id="{9A2BCFB8-E9A2-443C-8D21-2F9C532109FB}"/>
              </a:ext>
            </a:extLst>
          </p:cNvPr>
          <p:cNvSpPr>
            <a:spLocks noGrp="1"/>
          </p:cNvSpPr>
          <p:nvPr>
            <p:ph type="ftr" sz="quarter" idx="11"/>
          </p:nvPr>
        </p:nvSpPr>
        <p:spPr/>
        <p:txBody>
          <a:bodyPr/>
          <a:lstStyle/>
          <a:p>
            <a:r>
              <a:rPr lang="fr-FR"/>
              <a:t>NORSONIC France – www.norsonic.fr – info@norsonic.fr - 2021/11</a:t>
            </a:r>
          </a:p>
        </p:txBody>
      </p:sp>
      <p:sp>
        <p:nvSpPr>
          <p:cNvPr id="5" name="Espace réservé du numéro de diapositive 4">
            <a:extLst>
              <a:ext uri="{FF2B5EF4-FFF2-40B4-BE49-F238E27FC236}">
                <a16:creationId xmlns:a16="http://schemas.microsoft.com/office/drawing/2014/main" id="{E7910521-2B6C-4155-952F-823C2344B686}"/>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470142589"/>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516F47-1D1B-4D5D-B730-D9879642425E}"/>
              </a:ext>
            </a:extLst>
          </p:cNvPr>
          <p:cNvSpPr>
            <a:spLocks noGrp="1"/>
          </p:cNvSpPr>
          <p:nvPr>
            <p:ph type="dt" sz="half" idx="10"/>
          </p:nvPr>
        </p:nvSpPr>
        <p:spPr/>
        <p:txBody>
          <a:bodyPr/>
          <a:lstStyle/>
          <a:p>
            <a:fld id="{7BF3F801-8593-4D68-9CB5-A91887004448}" type="datetime1">
              <a:rPr lang="fr-FR" smtClean="0"/>
              <a:t>09/11/2021</a:t>
            </a:fld>
            <a:endParaRPr lang="fr-FR"/>
          </a:p>
        </p:txBody>
      </p:sp>
      <p:sp>
        <p:nvSpPr>
          <p:cNvPr id="3" name="Espace réservé du pied de page 2">
            <a:extLst>
              <a:ext uri="{FF2B5EF4-FFF2-40B4-BE49-F238E27FC236}">
                <a16:creationId xmlns:a16="http://schemas.microsoft.com/office/drawing/2014/main" id="{CE5CA6FC-82E7-4C8E-80E0-08197EB93FA5}"/>
              </a:ext>
            </a:extLst>
          </p:cNvPr>
          <p:cNvSpPr>
            <a:spLocks noGrp="1"/>
          </p:cNvSpPr>
          <p:nvPr>
            <p:ph type="ftr" sz="quarter" idx="11"/>
          </p:nvPr>
        </p:nvSpPr>
        <p:spPr/>
        <p:txBody>
          <a:bodyPr/>
          <a:lstStyle/>
          <a:p>
            <a:r>
              <a:rPr lang="fr-FR"/>
              <a:t>NORSONIC France – www.norsonic.fr – info@norsonic.fr - 2021/11</a:t>
            </a:r>
          </a:p>
        </p:txBody>
      </p:sp>
      <p:sp>
        <p:nvSpPr>
          <p:cNvPr id="4" name="Espace réservé du numéro de diapositive 3">
            <a:extLst>
              <a:ext uri="{FF2B5EF4-FFF2-40B4-BE49-F238E27FC236}">
                <a16:creationId xmlns:a16="http://schemas.microsoft.com/office/drawing/2014/main" id="{D898A433-CD62-4546-9746-4DA50522D47A}"/>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2757561385"/>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9CAEF3-2E42-4C76-AAE5-194E02B0478B}"/>
              </a:ext>
            </a:extLst>
          </p:cNvPr>
          <p:cNvSpPr>
            <a:spLocks noGrp="1"/>
          </p:cNvSpPr>
          <p:nvPr>
            <p:ph type="title"/>
          </p:nvPr>
        </p:nvSpPr>
        <p:spPr>
          <a:xfrm>
            <a:off x="354285" y="609600"/>
            <a:ext cx="1658913" cy="2133600"/>
          </a:xfrm>
        </p:spPr>
        <p:txBody>
          <a:bodyPr anchor="b"/>
          <a:lstStyle>
            <a:lvl1pPr>
              <a:defRPr sz="1350"/>
            </a:lvl1pPr>
          </a:lstStyle>
          <a:p>
            <a:r>
              <a:rPr lang="fr-FR"/>
              <a:t>Modifiez le style du titre</a:t>
            </a:r>
          </a:p>
        </p:txBody>
      </p:sp>
      <p:sp>
        <p:nvSpPr>
          <p:cNvPr id="3" name="Espace réservé du contenu 2">
            <a:extLst>
              <a:ext uri="{FF2B5EF4-FFF2-40B4-BE49-F238E27FC236}">
                <a16:creationId xmlns:a16="http://schemas.microsoft.com/office/drawing/2014/main" id="{CA2ADE53-8E80-491B-A12B-F176B5CAB677}"/>
              </a:ext>
            </a:extLst>
          </p:cNvPr>
          <p:cNvSpPr>
            <a:spLocks noGrp="1"/>
          </p:cNvSpPr>
          <p:nvPr>
            <p:ph idx="1"/>
          </p:nvPr>
        </p:nvSpPr>
        <p:spPr>
          <a:xfrm>
            <a:off x="2186657" y="1316569"/>
            <a:ext cx="2603897" cy="6498167"/>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A4803D9-E57C-447B-9C58-C8624CEB73B5}"/>
              </a:ext>
            </a:extLst>
          </p:cNvPr>
          <p:cNvSpPr>
            <a:spLocks noGrp="1"/>
          </p:cNvSpPr>
          <p:nvPr>
            <p:ph type="body" sz="half" idx="2"/>
          </p:nvPr>
        </p:nvSpPr>
        <p:spPr>
          <a:xfrm>
            <a:off x="354285" y="2743200"/>
            <a:ext cx="1658913" cy="5082117"/>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845AB0-5A83-488A-9BF9-AA0805D79F41}"/>
              </a:ext>
            </a:extLst>
          </p:cNvPr>
          <p:cNvSpPr>
            <a:spLocks noGrp="1"/>
          </p:cNvSpPr>
          <p:nvPr>
            <p:ph type="dt" sz="half" idx="10"/>
          </p:nvPr>
        </p:nvSpPr>
        <p:spPr/>
        <p:txBody>
          <a:bodyPr/>
          <a:lstStyle/>
          <a:p>
            <a:fld id="{BE53FAD3-0A42-4D88-AAE2-8E868B4ED81F}" type="datetime1">
              <a:rPr lang="fr-FR" smtClean="0"/>
              <a:t>09/11/2021</a:t>
            </a:fld>
            <a:endParaRPr lang="fr-FR"/>
          </a:p>
        </p:txBody>
      </p:sp>
      <p:sp>
        <p:nvSpPr>
          <p:cNvPr id="6" name="Espace réservé du pied de page 5">
            <a:extLst>
              <a:ext uri="{FF2B5EF4-FFF2-40B4-BE49-F238E27FC236}">
                <a16:creationId xmlns:a16="http://schemas.microsoft.com/office/drawing/2014/main" id="{4AC2E700-3181-4D77-AEA6-47431C0501A7}"/>
              </a:ext>
            </a:extLst>
          </p:cNvPr>
          <p:cNvSpPr>
            <a:spLocks noGrp="1"/>
          </p:cNvSpPr>
          <p:nvPr>
            <p:ph type="ftr" sz="quarter" idx="11"/>
          </p:nvPr>
        </p:nvSpPr>
        <p:spPr/>
        <p:txBody>
          <a:bodyPr/>
          <a:lstStyle/>
          <a:p>
            <a:r>
              <a:rPr lang="fr-FR"/>
              <a:t>NORSONIC France – www.norsonic.fr – info@norsonic.fr - 2021/11</a:t>
            </a:r>
          </a:p>
        </p:txBody>
      </p:sp>
      <p:sp>
        <p:nvSpPr>
          <p:cNvPr id="7" name="Espace réservé du numéro de diapositive 6">
            <a:extLst>
              <a:ext uri="{FF2B5EF4-FFF2-40B4-BE49-F238E27FC236}">
                <a16:creationId xmlns:a16="http://schemas.microsoft.com/office/drawing/2014/main" id="{4C21241C-0BBD-44B9-AB77-14285EE72D76}"/>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3660993313"/>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11314-0ABC-4DA9-94CE-20B9FFD89AE4}"/>
              </a:ext>
            </a:extLst>
          </p:cNvPr>
          <p:cNvSpPr>
            <a:spLocks noGrp="1"/>
          </p:cNvSpPr>
          <p:nvPr>
            <p:ph type="title"/>
          </p:nvPr>
        </p:nvSpPr>
        <p:spPr>
          <a:xfrm>
            <a:off x="354285" y="609600"/>
            <a:ext cx="1658913" cy="2133600"/>
          </a:xfrm>
        </p:spPr>
        <p:txBody>
          <a:bodyPr anchor="b"/>
          <a:lstStyle>
            <a:lvl1pPr>
              <a:defRPr sz="1350"/>
            </a:lvl1pPr>
          </a:lstStyle>
          <a:p>
            <a:r>
              <a:rPr lang="fr-FR"/>
              <a:t>Modifiez le style du titre</a:t>
            </a:r>
          </a:p>
        </p:txBody>
      </p:sp>
      <p:sp>
        <p:nvSpPr>
          <p:cNvPr id="3" name="Espace réservé pour une image  2">
            <a:extLst>
              <a:ext uri="{FF2B5EF4-FFF2-40B4-BE49-F238E27FC236}">
                <a16:creationId xmlns:a16="http://schemas.microsoft.com/office/drawing/2014/main" id="{DC06FFA5-3B8B-48BD-8BC1-F32F75D3DC11}"/>
              </a:ext>
            </a:extLst>
          </p:cNvPr>
          <p:cNvSpPr>
            <a:spLocks noGrp="1"/>
          </p:cNvSpPr>
          <p:nvPr>
            <p:ph type="pic" idx="1"/>
          </p:nvPr>
        </p:nvSpPr>
        <p:spPr>
          <a:xfrm>
            <a:off x="2186657" y="1316569"/>
            <a:ext cx="2603897" cy="6498167"/>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fr-FR"/>
          </a:p>
        </p:txBody>
      </p:sp>
      <p:sp>
        <p:nvSpPr>
          <p:cNvPr id="4" name="Espace réservé du texte 3">
            <a:extLst>
              <a:ext uri="{FF2B5EF4-FFF2-40B4-BE49-F238E27FC236}">
                <a16:creationId xmlns:a16="http://schemas.microsoft.com/office/drawing/2014/main" id="{AFA08ED9-67BE-4D74-88A1-B367C8AE1C8C}"/>
              </a:ext>
            </a:extLst>
          </p:cNvPr>
          <p:cNvSpPr>
            <a:spLocks noGrp="1"/>
          </p:cNvSpPr>
          <p:nvPr>
            <p:ph type="body" sz="half" idx="2"/>
          </p:nvPr>
        </p:nvSpPr>
        <p:spPr>
          <a:xfrm>
            <a:off x="354285" y="2743200"/>
            <a:ext cx="1658913" cy="5082117"/>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E83764A-7201-4665-8028-04A573E48EF0}"/>
              </a:ext>
            </a:extLst>
          </p:cNvPr>
          <p:cNvSpPr>
            <a:spLocks noGrp="1"/>
          </p:cNvSpPr>
          <p:nvPr>
            <p:ph type="dt" sz="half" idx="10"/>
          </p:nvPr>
        </p:nvSpPr>
        <p:spPr/>
        <p:txBody>
          <a:bodyPr/>
          <a:lstStyle/>
          <a:p>
            <a:fld id="{89705999-8D3B-4D65-8A1E-0B4D0318209A}" type="datetime1">
              <a:rPr lang="fr-FR" smtClean="0"/>
              <a:t>09/11/2021</a:t>
            </a:fld>
            <a:endParaRPr lang="fr-FR"/>
          </a:p>
        </p:txBody>
      </p:sp>
      <p:sp>
        <p:nvSpPr>
          <p:cNvPr id="6" name="Espace réservé du pied de page 5">
            <a:extLst>
              <a:ext uri="{FF2B5EF4-FFF2-40B4-BE49-F238E27FC236}">
                <a16:creationId xmlns:a16="http://schemas.microsoft.com/office/drawing/2014/main" id="{7AB39EE6-7900-458A-8971-52B106634B19}"/>
              </a:ext>
            </a:extLst>
          </p:cNvPr>
          <p:cNvSpPr>
            <a:spLocks noGrp="1"/>
          </p:cNvSpPr>
          <p:nvPr>
            <p:ph type="ftr" sz="quarter" idx="11"/>
          </p:nvPr>
        </p:nvSpPr>
        <p:spPr/>
        <p:txBody>
          <a:bodyPr/>
          <a:lstStyle/>
          <a:p>
            <a:r>
              <a:rPr lang="fr-FR"/>
              <a:t>NORSONIC France – www.norsonic.fr – info@norsonic.fr - 2021/11</a:t>
            </a:r>
          </a:p>
        </p:txBody>
      </p:sp>
      <p:sp>
        <p:nvSpPr>
          <p:cNvPr id="7" name="Espace réservé du numéro de diapositive 6">
            <a:extLst>
              <a:ext uri="{FF2B5EF4-FFF2-40B4-BE49-F238E27FC236}">
                <a16:creationId xmlns:a16="http://schemas.microsoft.com/office/drawing/2014/main" id="{F1E9AF1D-6DD1-4A9D-BBA8-461998108F81}"/>
              </a:ext>
            </a:extLst>
          </p:cNvPr>
          <p:cNvSpPr>
            <a:spLocks noGrp="1"/>
          </p:cNvSpPr>
          <p:nvPr>
            <p:ph type="sldNum" sz="quarter" idx="12"/>
          </p:nvPr>
        </p:nvSpPr>
        <p:spPr/>
        <p:txBody>
          <a:bodyPr/>
          <a:lstStyle/>
          <a:p>
            <a:fld id="{C3A95C44-329D-44E5-BEDC-A8D063365A5D}" type="slidenum">
              <a:rPr lang="fr-FR" smtClean="0"/>
              <a:t>‹N°›</a:t>
            </a:fld>
            <a:endParaRPr lang="fr-FR"/>
          </a:p>
        </p:txBody>
      </p:sp>
    </p:spTree>
    <p:extLst>
      <p:ext uri="{BB962C8B-B14F-4D97-AF65-F5344CB8AC3E}">
        <p14:creationId xmlns:p14="http://schemas.microsoft.com/office/powerpoint/2010/main" val="1957040778"/>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3EDB0EC-1382-4C4A-BC7A-FA00215ED24C}"/>
              </a:ext>
            </a:extLst>
          </p:cNvPr>
          <p:cNvSpPr>
            <a:spLocks noGrp="1"/>
          </p:cNvSpPr>
          <p:nvPr>
            <p:ph type="title"/>
          </p:nvPr>
        </p:nvSpPr>
        <p:spPr>
          <a:xfrm>
            <a:off x="353616" y="486836"/>
            <a:ext cx="4436269" cy="176741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E118EBA-7EF8-4A04-B185-4611FB94E099}"/>
              </a:ext>
            </a:extLst>
          </p:cNvPr>
          <p:cNvSpPr>
            <a:spLocks noGrp="1"/>
          </p:cNvSpPr>
          <p:nvPr>
            <p:ph type="body" idx="1"/>
          </p:nvPr>
        </p:nvSpPr>
        <p:spPr>
          <a:xfrm>
            <a:off x="353616" y="2434167"/>
            <a:ext cx="4436269" cy="580178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930DAA-8CD2-4F32-9DF2-E1DD3F87DE9D}"/>
              </a:ext>
            </a:extLst>
          </p:cNvPr>
          <p:cNvSpPr>
            <a:spLocks noGrp="1"/>
          </p:cNvSpPr>
          <p:nvPr>
            <p:ph type="dt" sz="half" idx="2"/>
          </p:nvPr>
        </p:nvSpPr>
        <p:spPr>
          <a:xfrm>
            <a:off x="353615" y="8475136"/>
            <a:ext cx="1157288" cy="486833"/>
          </a:xfrm>
          <a:prstGeom prst="rect">
            <a:avLst/>
          </a:prstGeom>
        </p:spPr>
        <p:txBody>
          <a:bodyPr vert="horz" lIns="91440" tIns="45720" rIns="91440" bIns="45720" rtlCol="0" anchor="ctr"/>
          <a:lstStyle>
            <a:lvl1pPr algn="l">
              <a:defRPr sz="506">
                <a:solidFill>
                  <a:schemeClr val="tx1">
                    <a:tint val="75000"/>
                  </a:schemeClr>
                </a:solidFill>
              </a:defRPr>
            </a:lvl1pPr>
          </a:lstStyle>
          <a:p>
            <a:fld id="{861C1295-5323-4553-8FF3-A57C1C74F83E}" type="datetime1">
              <a:rPr lang="fr-FR" smtClean="0"/>
              <a:t>09/11/2021</a:t>
            </a:fld>
            <a:endParaRPr lang="fr-FR"/>
          </a:p>
        </p:txBody>
      </p:sp>
      <p:sp>
        <p:nvSpPr>
          <p:cNvPr id="5" name="Espace réservé du pied de page 4">
            <a:extLst>
              <a:ext uri="{FF2B5EF4-FFF2-40B4-BE49-F238E27FC236}">
                <a16:creationId xmlns:a16="http://schemas.microsoft.com/office/drawing/2014/main" id="{24AEC0A5-3D7A-4E14-8EC3-124591DF44ED}"/>
              </a:ext>
            </a:extLst>
          </p:cNvPr>
          <p:cNvSpPr>
            <a:spLocks noGrp="1"/>
          </p:cNvSpPr>
          <p:nvPr>
            <p:ph type="ftr" sz="quarter" idx="3"/>
          </p:nvPr>
        </p:nvSpPr>
        <p:spPr>
          <a:xfrm>
            <a:off x="1703785" y="8475136"/>
            <a:ext cx="1735931" cy="486833"/>
          </a:xfrm>
          <a:prstGeom prst="rect">
            <a:avLst/>
          </a:prstGeom>
        </p:spPr>
        <p:txBody>
          <a:bodyPr vert="horz" lIns="91440" tIns="45720" rIns="91440" bIns="45720" rtlCol="0" anchor="ctr"/>
          <a:lstStyle>
            <a:lvl1pPr algn="ctr">
              <a:defRPr sz="506">
                <a:solidFill>
                  <a:schemeClr val="tx1">
                    <a:tint val="75000"/>
                  </a:schemeClr>
                </a:solidFill>
              </a:defRPr>
            </a:lvl1pPr>
          </a:lstStyle>
          <a:p>
            <a:r>
              <a:rPr lang="fr-FR"/>
              <a:t>NORSONIC France – www.norsonic.fr – info@norsonic.fr - 2021/11</a:t>
            </a:r>
          </a:p>
        </p:txBody>
      </p:sp>
      <p:sp>
        <p:nvSpPr>
          <p:cNvPr id="6" name="Espace réservé du numéro de diapositive 5">
            <a:extLst>
              <a:ext uri="{FF2B5EF4-FFF2-40B4-BE49-F238E27FC236}">
                <a16:creationId xmlns:a16="http://schemas.microsoft.com/office/drawing/2014/main" id="{0AA94497-1066-4899-AA07-37088431A966}"/>
              </a:ext>
            </a:extLst>
          </p:cNvPr>
          <p:cNvSpPr>
            <a:spLocks noGrp="1"/>
          </p:cNvSpPr>
          <p:nvPr>
            <p:ph type="sldNum" sz="quarter" idx="4"/>
          </p:nvPr>
        </p:nvSpPr>
        <p:spPr>
          <a:xfrm>
            <a:off x="3632597" y="8475136"/>
            <a:ext cx="1157288" cy="486833"/>
          </a:xfrm>
          <a:prstGeom prst="rect">
            <a:avLst/>
          </a:prstGeom>
        </p:spPr>
        <p:txBody>
          <a:bodyPr vert="horz" lIns="91440" tIns="45720" rIns="91440" bIns="45720" rtlCol="0" anchor="ctr"/>
          <a:lstStyle>
            <a:lvl1pPr algn="r">
              <a:defRPr sz="506">
                <a:solidFill>
                  <a:schemeClr val="tx1">
                    <a:tint val="75000"/>
                  </a:schemeClr>
                </a:solidFill>
              </a:defRPr>
            </a:lvl1pPr>
          </a:lstStyle>
          <a:p>
            <a:fld id="{C3A95C44-329D-44E5-BEDC-A8D063365A5D}" type="slidenum">
              <a:rPr lang="fr-FR" smtClean="0"/>
              <a:t>‹N°›</a:t>
            </a:fld>
            <a:endParaRPr lang="fr-FR"/>
          </a:p>
        </p:txBody>
      </p:sp>
    </p:spTree>
    <p:extLst>
      <p:ext uri="{BB962C8B-B14F-4D97-AF65-F5344CB8AC3E}">
        <p14:creationId xmlns:p14="http://schemas.microsoft.com/office/powerpoint/2010/main" val="178693492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82" r:id="rId12"/>
  </p:sldLayoutIdLst>
  <mc:AlternateContent xmlns:mc="http://schemas.openxmlformats.org/markup-compatibility/2006" xmlns:p14="http://schemas.microsoft.com/office/powerpoint/2010/main">
    <mc:Choice Requires="p14">
      <p:transition p14:dur="0" advTm="2000"/>
    </mc:Choice>
    <mc:Fallback xmlns="">
      <p:transition advTm="2000"/>
    </mc:Fallback>
  </mc:AlternateContent>
  <p:hf sldNum="0" hdr="0" ftr="0" dt="0"/>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fr-FR"/>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3543430" y="2235200"/>
            <a:ext cx="1585913" cy="37592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3200530" y="-609600"/>
            <a:ext cx="900113" cy="21336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3543430" y="8128000"/>
            <a:ext cx="557213" cy="13208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619" y="3556000"/>
            <a:ext cx="2357438" cy="5588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472381" y="3860800"/>
            <a:ext cx="1328738" cy="31496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4356925" y="0"/>
            <a:ext cx="385763" cy="1465944"/>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72650" y="603624"/>
            <a:ext cx="3968651" cy="1867373"/>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465581" y="2737234"/>
            <a:ext cx="3775305" cy="559397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3834138" y="2526491"/>
            <a:ext cx="1320799" cy="128621"/>
          </a:xfrm>
          <a:prstGeom prst="rect">
            <a:avLst/>
          </a:prstGeom>
        </p:spPr>
        <p:txBody>
          <a:bodyPr vert="horz" lIns="91440" tIns="45720" rIns="91440" bIns="45720" rtlCol="0" anchor="t"/>
          <a:lstStyle>
            <a:lvl1pPr algn="l">
              <a:defRPr sz="619" b="0" i="0">
                <a:solidFill>
                  <a:schemeClr val="tx1">
                    <a:tint val="75000"/>
                    <a:alpha val="60000"/>
                  </a:schemeClr>
                </a:solidFill>
              </a:defRPr>
            </a:lvl1pPr>
          </a:lstStyle>
          <a:p>
            <a:fld id="{861C1295-5323-4553-8FF3-A57C1C74F83E}" type="datetime1">
              <a:rPr lang="fr-FR" smtClean="0"/>
              <a:t>09/11/2021</a:t>
            </a:fld>
            <a:endParaRPr lang="fr-FR"/>
          </a:p>
        </p:txBody>
      </p:sp>
      <p:sp>
        <p:nvSpPr>
          <p:cNvPr id="5" name="Footer Placeholder 4"/>
          <p:cNvSpPr>
            <a:spLocks noGrp="1"/>
          </p:cNvSpPr>
          <p:nvPr>
            <p:ph type="ftr" sz="quarter" idx="3"/>
          </p:nvPr>
        </p:nvSpPr>
        <p:spPr>
          <a:xfrm rot="5400000">
            <a:off x="2018622" y="4439291"/>
            <a:ext cx="5146393" cy="128621"/>
          </a:xfrm>
          <a:prstGeom prst="rect">
            <a:avLst/>
          </a:prstGeom>
        </p:spPr>
        <p:txBody>
          <a:bodyPr vert="horz" lIns="91440" tIns="45720" rIns="91440" bIns="45720" rtlCol="0" anchor="b"/>
          <a:lstStyle>
            <a:lvl1pPr algn="l">
              <a:defRPr sz="619" b="0" i="0">
                <a:solidFill>
                  <a:schemeClr val="tx1">
                    <a:tint val="75000"/>
                    <a:alpha val="60000"/>
                  </a:schemeClr>
                </a:solidFill>
              </a:defRPr>
            </a:lvl1pPr>
          </a:lstStyle>
          <a:p>
            <a:r>
              <a:rPr lang="fr-FR"/>
              <a:t>NORSONIC France – www.norsonic.fr – info@norsonic.fr - 2021/11</a:t>
            </a:r>
          </a:p>
        </p:txBody>
      </p:sp>
      <p:sp>
        <p:nvSpPr>
          <p:cNvPr id="6" name="Slide Number Placeholder 5"/>
          <p:cNvSpPr>
            <a:spLocks noGrp="1"/>
          </p:cNvSpPr>
          <p:nvPr>
            <p:ph type="sldNum" sz="quarter" idx="4"/>
          </p:nvPr>
        </p:nvSpPr>
        <p:spPr bwMode="gray">
          <a:xfrm>
            <a:off x="4368618" y="394315"/>
            <a:ext cx="353707" cy="1023583"/>
          </a:xfrm>
          <a:prstGeom prst="rect">
            <a:avLst/>
          </a:prstGeom>
        </p:spPr>
        <p:txBody>
          <a:bodyPr vert="horz" lIns="91440" tIns="45720" rIns="91440" bIns="45720" rtlCol="0" anchor="b"/>
          <a:lstStyle>
            <a:lvl1pPr algn="ctr">
              <a:defRPr sz="1576" b="0" i="0">
                <a:solidFill>
                  <a:schemeClr val="tx1">
                    <a:tint val="75000"/>
                  </a:schemeClr>
                </a:solidFill>
              </a:defRPr>
            </a:lvl1pPr>
          </a:lstStyle>
          <a:p>
            <a:fld id="{C3A95C44-329D-44E5-BEDC-A8D063365A5D}" type="slidenum">
              <a:rPr lang="fr-FR" smtClean="0"/>
              <a:t>‹N°›</a:t>
            </a:fld>
            <a:endParaRPr lang="fr-FR"/>
          </a:p>
        </p:txBody>
      </p:sp>
    </p:spTree>
    <p:extLst>
      <p:ext uri="{BB962C8B-B14F-4D97-AF65-F5344CB8AC3E}">
        <p14:creationId xmlns:p14="http://schemas.microsoft.com/office/powerpoint/2010/main" val="3260609503"/>
      </p:ext>
    </p:extLst>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Lst>
  <p:hf sldNum="0" hdr="0" ftr="0" dt="0"/>
  <p:txStyles>
    <p:titleStyle>
      <a:lvl1pPr algn="l" defTabSz="257179" rtl="0" eaLnBrk="1" latinLnBrk="0" hangingPunct="1">
        <a:spcBef>
          <a:spcPct val="0"/>
        </a:spcBef>
        <a:buNone/>
        <a:defRPr sz="236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92885" indent="-192885" algn="l" defTabSz="257179" rtl="0" eaLnBrk="1" latinLnBrk="0" hangingPunct="1">
        <a:spcBef>
          <a:spcPts val="563"/>
        </a:spcBef>
        <a:spcAft>
          <a:spcPts val="0"/>
        </a:spcAft>
        <a:buClr>
          <a:schemeClr val="bg2">
            <a:lumMod val="40000"/>
            <a:lumOff val="60000"/>
          </a:schemeClr>
        </a:buClr>
        <a:buSzPct val="80000"/>
        <a:buFont typeface="Wingdings 3" charset="2"/>
        <a:buChar char=""/>
        <a:defRPr sz="1125" b="0" i="0" kern="1200">
          <a:solidFill>
            <a:schemeClr val="tx1"/>
          </a:solidFill>
          <a:latin typeface="+mj-lt"/>
          <a:ea typeface="+mj-ea"/>
          <a:cs typeface="+mj-cs"/>
        </a:defRPr>
      </a:lvl1pPr>
      <a:lvl2pPr marL="417916" indent="-160737" algn="l" defTabSz="257179" rtl="0" eaLnBrk="1" latinLnBrk="0" hangingPunct="1">
        <a:spcBef>
          <a:spcPts val="563"/>
        </a:spcBef>
        <a:spcAft>
          <a:spcPts val="0"/>
        </a:spcAft>
        <a:buClr>
          <a:schemeClr val="bg2">
            <a:lumMod val="40000"/>
            <a:lumOff val="60000"/>
          </a:schemeClr>
        </a:buClr>
        <a:buSzPct val="80000"/>
        <a:buFont typeface="Wingdings 3" charset="2"/>
        <a:buChar char=""/>
        <a:defRPr sz="1013" b="0" i="0" kern="1200">
          <a:solidFill>
            <a:schemeClr val="tx1"/>
          </a:solidFill>
          <a:latin typeface="+mj-lt"/>
          <a:ea typeface="+mj-ea"/>
          <a:cs typeface="+mj-cs"/>
        </a:defRPr>
      </a:lvl2pPr>
      <a:lvl3pPr marL="642949" indent="-128590" algn="l" defTabSz="257179" rtl="0" eaLnBrk="1" latinLnBrk="0" hangingPunct="1">
        <a:spcBef>
          <a:spcPts val="563"/>
        </a:spcBef>
        <a:spcAft>
          <a:spcPts val="0"/>
        </a:spcAft>
        <a:buClr>
          <a:schemeClr val="bg2">
            <a:lumMod val="40000"/>
            <a:lumOff val="60000"/>
          </a:schemeClr>
        </a:buClr>
        <a:buSzPct val="80000"/>
        <a:buFont typeface="Wingdings 3" charset="2"/>
        <a:buChar char=""/>
        <a:defRPr sz="900" b="0" i="0" kern="1200">
          <a:solidFill>
            <a:schemeClr val="tx1"/>
          </a:solidFill>
          <a:latin typeface="+mj-lt"/>
          <a:ea typeface="+mj-ea"/>
          <a:cs typeface="+mj-cs"/>
        </a:defRPr>
      </a:lvl3pPr>
      <a:lvl4pPr marL="900128" indent="-128590" algn="l" defTabSz="257179" rtl="0" eaLnBrk="1" latinLnBrk="0" hangingPunct="1">
        <a:spcBef>
          <a:spcPts val="563"/>
        </a:spcBef>
        <a:spcAft>
          <a:spcPts val="0"/>
        </a:spcAft>
        <a:buClr>
          <a:schemeClr val="bg2">
            <a:lumMod val="40000"/>
            <a:lumOff val="60000"/>
          </a:schemeClr>
        </a:buClr>
        <a:buSzPct val="80000"/>
        <a:buFont typeface="Wingdings 3" charset="2"/>
        <a:buChar char=""/>
        <a:defRPr sz="788" b="0" i="0" kern="1200">
          <a:solidFill>
            <a:schemeClr val="tx1"/>
          </a:solidFill>
          <a:latin typeface="+mj-lt"/>
          <a:ea typeface="+mj-ea"/>
          <a:cs typeface="+mj-cs"/>
        </a:defRPr>
      </a:lvl4pPr>
      <a:lvl5pPr marL="1157307" indent="-128590" algn="l" defTabSz="257179" rtl="0" eaLnBrk="1" latinLnBrk="0" hangingPunct="1">
        <a:spcBef>
          <a:spcPts val="563"/>
        </a:spcBef>
        <a:spcAft>
          <a:spcPts val="0"/>
        </a:spcAft>
        <a:buClr>
          <a:schemeClr val="bg2">
            <a:lumMod val="40000"/>
            <a:lumOff val="60000"/>
          </a:schemeClr>
        </a:buClr>
        <a:buSzPct val="80000"/>
        <a:buFont typeface="Wingdings 3" charset="2"/>
        <a:buChar char=""/>
        <a:defRPr sz="788" b="0" i="0" kern="1200">
          <a:solidFill>
            <a:schemeClr val="tx1"/>
          </a:solidFill>
          <a:latin typeface="+mj-lt"/>
          <a:ea typeface="+mj-ea"/>
          <a:cs typeface="+mj-cs"/>
        </a:defRPr>
      </a:lvl5pPr>
      <a:lvl6pPr marL="1414486" indent="-128590" algn="l" defTabSz="257179" rtl="0" eaLnBrk="1" latinLnBrk="0" hangingPunct="1">
        <a:spcBef>
          <a:spcPts val="563"/>
        </a:spcBef>
        <a:spcAft>
          <a:spcPts val="0"/>
        </a:spcAft>
        <a:buClr>
          <a:schemeClr val="bg2">
            <a:lumMod val="40000"/>
            <a:lumOff val="60000"/>
          </a:schemeClr>
        </a:buClr>
        <a:buSzPct val="80000"/>
        <a:buFont typeface="Wingdings 3" charset="2"/>
        <a:buChar char=""/>
        <a:defRPr sz="788" b="0" i="0" kern="1200">
          <a:solidFill>
            <a:schemeClr val="tx1"/>
          </a:solidFill>
          <a:latin typeface="+mj-lt"/>
          <a:ea typeface="+mj-ea"/>
          <a:cs typeface="+mj-cs"/>
        </a:defRPr>
      </a:lvl6pPr>
      <a:lvl7pPr marL="1671665" indent="-128590" algn="l" defTabSz="257179" rtl="0" eaLnBrk="1" latinLnBrk="0" hangingPunct="1">
        <a:spcBef>
          <a:spcPts val="563"/>
        </a:spcBef>
        <a:spcAft>
          <a:spcPts val="0"/>
        </a:spcAft>
        <a:buClr>
          <a:schemeClr val="bg2">
            <a:lumMod val="40000"/>
            <a:lumOff val="60000"/>
          </a:schemeClr>
        </a:buClr>
        <a:buSzPct val="80000"/>
        <a:buFont typeface="Wingdings 3" charset="2"/>
        <a:buChar char=""/>
        <a:defRPr sz="788" b="0" i="0" kern="1200">
          <a:solidFill>
            <a:schemeClr val="tx1"/>
          </a:solidFill>
          <a:latin typeface="+mj-lt"/>
          <a:ea typeface="+mj-ea"/>
          <a:cs typeface="+mj-cs"/>
        </a:defRPr>
      </a:lvl7pPr>
      <a:lvl8pPr marL="1928845" indent="-128590" algn="l" defTabSz="257179" rtl="0" eaLnBrk="1" latinLnBrk="0" hangingPunct="1">
        <a:spcBef>
          <a:spcPts val="563"/>
        </a:spcBef>
        <a:spcAft>
          <a:spcPts val="0"/>
        </a:spcAft>
        <a:buClr>
          <a:schemeClr val="bg2">
            <a:lumMod val="40000"/>
            <a:lumOff val="60000"/>
          </a:schemeClr>
        </a:buClr>
        <a:buSzPct val="80000"/>
        <a:buFont typeface="Wingdings 3" charset="2"/>
        <a:buChar char=""/>
        <a:defRPr sz="788" b="0" i="0" kern="1200">
          <a:solidFill>
            <a:schemeClr val="tx1"/>
          </a:solidFill>
          <a:latin typeface="+mj-lt"/>
          <a:ea typeface="+mj-ea"/>
          <a:cs typeface="+mj-cs"/>
        </a:defRPr>
      </a:lvl8pPr>
      <a:lvl9pPr marL="2186024" indent="-128590" algn="l" defTabSz="257179" rtl="0" eaLnBrk="1" latinLnBrk="0" hangingPunct="1">
        <a:spcBef>
          <a:spcPts val="563"/>
        </a:spcBef>
        <a:spcAft>
          <a:spcPts val="0"/>
        </a:spcAft>
        <a:buClr>
          <a:schemeClr val="bg2">
            <a:lumMod val="40000"/>
            <a:lumOff val="60000"/>
          </a:schemeClr>
        </a:buClr>
        <a:buSzPct val="80000"/>
        <a:buFont typeface="Wingdings 3" charset="2"/>
        <a:buChar char=""/>
        <a:defRPr sz="788" b="0" i="0" kern="1200">
          <a:solidFill>
            <a:schemeClr val="tx1"/>
          </a:solidFill>
          <a:latin typeface="+mj-lt"/>
          <a:ea typeface="+mj-ea"/>
          <a:cs typeface="+mj-cs"/>
        </a:defRPr>
      </a:lvl9pPr>
    </p:bodyStyle>
    <p:otherStyle>
      <a:defPPr>
        <a:defRPr lang="en-US"/>
      </a:defPPr>
      <a:lvl1pPr marL="0" algn="l" defTabSz="257179" rtl="0" eaLnBrk="1" latinLnBrk="0" hangingPunct="1">
        <a:defRPr sz="1013" kern="1200">
          <a:solidFill>
            <a:schemeClr val="tx1"/>
          </a:solidFill>
          <a:latin typeface="+mn-lt"/>
          <a:ea typeface="+mn-ea"/>
          <a:cs typeface="+mn-cs"/>
        </a:defRPr>
      </a:lvl1pPr>
      <a:lvl2pPr marL="257179" algn="l" defTabSz="257179" rtl="0" eaLnBrk="1" latinLnBrk="0" hangingPunct="1">
        <a:defRPr sz="1013" kern="1200">
          <a:solidFill>
            <a:schemeClr val="tx1"/>
          </a:solidFill>
          <a:latin typeface="+mn-lt"/>
          <a:ea typeface="+mn-ea"/>
          <a:cs typeface="+mn-cs"/>
        </a:defRPr>
      </a:lvl2pPr>
      <a:lvl3pPr marL="514358" algn="l" defTabSz="257179" rtl="0" eaLnBrk="1" latinLnBrk="0" hangingPunct="1">
        <a:defRPr sz="1013" kern="1200">
          <a:solidFill>
            <a:schemeClr val="tx1"/>
          </a:solidFill>
          <a:latin typeface="+mn-lt"/>
          <a:ea typeface="+mn-ea"/>
          <a:cs typeface="+mn-cs"/>
        </a:defRPr>
      </a:lvl3pPr>
      <a:lvl4pPr marL="771537" algn="l" defTabSz="257179" rtl="0" eaLnBrk="1" latinLnBrk="0" hangingPunct="1">
        <a:defRPr sz="1013" kern="1200">
          <a:solidFill>
            <a:schemeClr val="tx1"/>
          </a:solidFill>
          <a:latin typeface="+mn-lt"/>
          <a:ea typeface="+mn-ea"/>
          <a:cs typeface="+mn-cs"/>
        </a:defRPr>
      </a:lvl4pPr>
      <a:lvl5pPr marL="1028717" algn="l" defTabSz="257179" rtl="0" eaLnBrk="1" latinLnBrk="0" hangingPunct="1">
        <a:defRPr sz="1013" kern="1200">
          <a:solidFill>
            <a:schemeClr val="tx1"/>
          </a:solidFill>
          <a:latin typeface="+mn-lt"/>
          <a:ea typeface="+mn-ea"/>
          <a:cs typeface="+mn-cs"/>
        </a:defRPr>
      </a:lvl5pPr>
      <a:lvl6pPr marL="1285896" algn="l" defTabSz="257179" rtl="0" eaLnBrk="1" latinLnBrk="0" hangingPunct="1">
        <a:defRPr sz="1013" kern="1200">
          <a:solidFill>
            <a:schemeClr val="tx1"/>
          </a:solidFill>
          <a:latin typeface="+mn-lt"/>
          <a:ea typeface="+mn-ea"/>
          <a:cs typeface="+mn-cs"/>
        </a:defRPr>
      </a:lvl6pPr>
      <a:lvl7pPr marL="1543076" algn="l" defTabSz="257179" rtl="0" eaLnBrk="1" latinLnBrk="0" hangingPunct="1">
        <a:defRPr sz="1013" kern="1200">
          <a:solidFill>
            <a:schemeClr val="tx1"/>
          </a:solidFill>
          <a:latin typeface="+mn-lt"/>
          <a:ea typeface="+mn-ea"/>
          <a:cs typeface="+mn-cs"/>
        </a:defRPr>
      </a:lvl7pPr>
      <a:lvl8pPr marL="1800255" algn="l" defTabSz="257179" rtl="0" eaLnBrk="1" latinLnBrk="0" hangingPunct="1">
        <a:defRPr sz="1013" kern="1200">
          <a:solidFill>
            <a:schemeClr val="tx1"/>
          </a:solidFill>
          <a:latin typeface="+mn-lt"/>
          <a:ea typeface="+mn-ea"/>
          <a:cs typeface="+mn-cs"/>
        </a:defRPr>
      </a:lvl8pPr>
      <a:lvl9pPr marL="2057434" algn="l" defTabSz="257179"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21.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51.tiff"/><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50.tiff"/><Relationship Id="rId5" Type="http://schemas.microsoft.com/office/2007/relationships/hdphoto" Target="../media/hdphoto7.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1.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png"/><Relationship Id="rId1" Type="http://schemas.openxmlformats.org/officeDocument/2006/relationships/slideLayout" Target="../slideLayouts/slideLayout21.xml"/><Relationship Id="rId5" Type="http://schemas.microsoft.com/office/2007/relationships/hdphoto" Target="../media/hdphoto11.wdp"/><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9.png"/><Relationship Id="rId1" Type="http://schemas.openxmlformats.org/officeDocument/2006/relationships/slideLayout" Target="../slideLayouts/slideLayout21.xml"/><Relationship Id="rId6" Type="http://schemas.microsoft.com/office/2007/relationships/hdphoto" Target="../media/hdphoto13.wdp"/><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1.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4.pn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1CE593BD-D153-40DB-A1AD-EBB13D924A1C}"/>
              </a:ext>
            </a:extLst>
          </p:cNvPr>
          <p:cNvSpPr>
            <a:spLocks noGrp="1"/>
          </p:cNvSpPr>
          <p:nvPr>
            <p:ph type="subTitle" idx="1"/>
          </p:nvPr>
        </p:nvSpPr>
        <p:spPr>
          <a:xfrm>
            <a:off x="102474" y="2928719"/>
            <a:ext cx="2663027" cy="3286561"/>
          </a:xfrm>
        </p:spPr>
        <p:txBody>
          <a:bodyPr anchor="ctr" anchorCtr="0">
            <a:normAutofit/>
          </a:bodyPr>
          <a:lstStyle/>
          <a:p>
            <a:pPr algn="l"/>
            <a:r>
              <a:rPr lang="fr-FR" sz="2109" b="1" dirty="0">
                <a:solidFill>
                  <a:schemeClr val="accent5">
                    <a:lumMod val="60000"/>
                    <a:lumOff val="40000"/>
                  </a:schemeClr>
                </a:solidFill>
                <a:latin typeface="Calibri" panose="020F0502020204030204" pitchFamily="34" charset="0"/>
                <a:ea typeface="Calibri" panose="020F0502020204030204" pitchFamily="34" charset="0"/>
              </a:rPr>
              <a:t>Sonomètre classe 1</a:t>
            </a:r>
          </a:p>
          <a:p>
            <a:pPr algn="l"/>
            <a:r>
              <a:rPr lang="fr-FR" sz="2109" b="1" dirty="0">
                <a:solidFill>
                  <a:schemeClr val="accent5">
                    <a:lumMod val="60000"/>
                    <a:lumOff val="40000"/>
                  </a:schemeClr>
                </a:solidFill>
                <a:latin typeface="Calibri" panose="020F0502020204030204" pitchFamily="34" charset="0"/>
                <a:ea typeface="Calibri" panose="020F0502020204030204" pitchFamily="34" charset="0"/>
              </a:rPr>
              <a:t>Homologué</a:t>
            </a:r>
          </a:p>
          <a:p>
            <a:pPr algn="l"/>
            <a:r>
              <a:rPr lang="fr-FR" sz="2109" b="1" dirty="0">
                <a:solidFill>
                  <a:schemeClr val="accent5">
                    <a:lumMod val="60000"/>
                    <a:lumOff val="40000"/>
                  </a:schemeClr>
                </a:solidFill>
                <a:latin typeface="Calibri" panose="020F0502020204030204" pitchFamily="34" charset="0"/>
              </a:rPr>
              <a:t>Le plus complet de sa génération</a:t>
            </a:r>
            <a:endParaRPr lang="fr-FR" sz="2109" b="1" dirty="0">
              <a:solidFill>
                <a:schemeClr val="accent5">
                  <a:lumMod val="60000"/>
                  <a:lumOff val="40000"/>
                </a:schemeClr>
              </a:solidFill>
            </a:endParaRPr>
          </a:p>
        </p:txBody>
      </p:sp>
      <p:sp>
        <p:nvSpPr>
          <p:cNvPr id="2" name="Titre 1">
            <a:extLst>
              <a:ext uri="{FF2B5EF4-FFF2-40B4-BE49-F238E27FC236}">
                <a16:creationId xmlns:a16="http://schemas.microsoft.com/office/drawing/2014/main" id="{67820F0A-4AA2-4D68-BAF0-20FB0CBB648B}"/>
              </a:ext>
            </a:extLst>
          </p:cNvPr>
          <p:cNvSpPr>
            <a:spLocks noGrp="1"/>
          </p:cNvSpPr>
          <p:nvPr>
            <p:ph type="ctrTitle" idx="4294967295"/>
          </p:nvPr>
        </p:nvSpPr>
        <p:spPr>
          <a:xfrm>
            <a:off x="102474" y="734806"/>
            <a:ext cx="4123837" cy="715963"/>
          </a:xfrm>
          <a:solidFill>
            <a:srgbClr val="506E98"/>
          </a:solidFill>
        </p:spPr>
        <p:txBody>
          <a:bodyPr anchor="ctr" anchorCtr="0">
            <a:normAutofit/>
          </a:bodyPr>
          <a:lstStyle/>
          <a:p>
            <a:pPr algn="l"/>
            <a:r>
              <a:rPr lang="fr-FR" dirty="0">
                <a:solidFill>
                  <a:schemeClr val="accent3">
                    <a:lumMod val="20000"/>
                    <a:lumOff val="80000"/>
                  </a:schemeClr>
                </a:solidFill>
              </a:rPr>
              <a:t>   </a:t>
            </a:r>
            <a:r>
              <a:rPr lang="fr-FR" sz="3038" b="1" dirty="0">
                <a:solidFill>
                  <a:srgbClr val="33CC33"/>
                </a:solidFill>
              </a:rPr>
              <a:t>NORSONIC Nor145</a:t>
            </a:r>
            <a:endParaRPr lang="fr-FR" b="1" dirty="0">
              <a:solidFill>
                <a:srgbClr val="33CC33"/>
              </a:solidFill>
            </a:endParaRPr>
          </a:p>
        </p:txBody>
      </p:sp>
      <p:pic>
        <p:nvPicPr>
          <p:cNvPr id="6" name="Image 5" descr="Une image contenant tenant, personne, main, intérieur&#10;&#10;Description générée automatiquement">
            <a:extLst>
              <a:ext uri="{FF2B5EF4-FFF2-40B4-BE49-F238E27FC236}">
                <a16:creationId xmlns:a16="http://schemas.microsoft.com/office/drawing/2014/main" id="{F6543E75-EDCF-4AFE-BB0C-85F15F93E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058" y="1461560"/>
            <a:ext cx="3966636" cy="7026443"/>
          </a:xfrm>
          <a:prstGeom prst="rect">
            <a:avLst/>
          </a:prstGeom>
        </p:spPr>
      </p:pic>
      <p:sp>
        <p:nvSpPr>
          <p:cNvPr id="8" name="Espace réservé du pied de page 3">
            <a:extLst>
              <a:ext uri="{FF2B5EF4-FFF2-40B4-BE49-F238E27FC236}">
                <a16:creationId xmlns:a16="http://schemas.microsoft.com/office/drawing/2014/main" id="{000676DE-3AF1-425F-9DDE-56BFD2CD4CB0}"/>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spTree>
    <p:extLst>
      <p:ext uri="{BB962C8B-B14F-4D97-AF65-F5344CB8AC3E}">
        <p14:creationId xmlns:p14="http://schemas.microsoft.com/office/powerpoint/2010/main" val="4282969041"/>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COMMUNICATION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2674643"/>
            <a:ext cx="2853804" cy="1529938"/>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USB</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Ethernet</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Wifi</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4G</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GPS</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descr="Une image contenant texte, tableau de points, signe, capture d’écran&#10;&#10;Description générée automatiquement">
            <a:extLst>
              <a:ext uri="{FF2B5EF4-FFF2-40B4-BE49-F238E27FC236}">
                <a16:creationId xmlns:a16="http://schemas.microsoft.com/office/drawing/2014/main" id="{CFE18CA7-64CC-4D29-955D-EFC74EAF6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83" y="5326467"/>
            <a:ext cx="1489505" cy="2628541"/>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descr="Une image contenant équipement électronique&#10;&#10;Description générée automatiquement">
            <a:extLst>
              <a:ext uri="{FF2B5EF4-FFF2-40B4-BE49-F238E27FC236}">
                <a16:creationId xmlns:a16="http://schemas.microsoft.com/office/drawing/2014/main" id="{08F85F40-E1A2-42F0-920E-EF265C2A1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875" y="1740295"/>
            <a:ext cx="2328625" cy="3104831"/>
          </a:xfrm>
          <a:prstGeom prst="rect">
            <a:avLst/>
          </a:prstGeom>
        </p:spPr>
      </p:pic>
      <p:pic>
        <p:nvPicPr>
          <p:cNvPr id="9" name="Image 8">
            <a:extLst>
              <a:ext uri="{FF2B5EF4-FFF2-40B4-BE49-F238E27FC236}">
                <a16:creationId xmlns:a16="http://schemas.microsoft.com/office/drawing/2014/main" id="{240D7340-DFCA-4E76-BFEE-9400880D5D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3" b="89708" l="6815" r="93602">
                        <a14:foregroundMark x1="7371" y1="67872" x2="7371" y2="67872"/>
                        <a14:foregroundMark x1="8762" y1="47705" x2="8762" y2="47705"/>
                        <a14:foregroundMark x1="15160" y1="26287" x2="15160" y2="26287"/>
                        <a14:foregroundMark x1="16690" y1="20723" x2="16690" y2="20723"/>
                        <a14:foregroundMark x1="17803" y1="15438" x2="17803" y2="15438"/>
                        <a14:foregroundMark x1="19889" y1="9597" x2="19889" y2="9597"/>
                        <a14:foregroundMark x1="21280" y1="4868" x2="21280" y2="4868"/>
                        <a14:foregroundMark x1="93741" y1="58414" x2="93741" y2="58414"/>
                        <a14:foregroundMark x1="82058" y1="12100" x2="82058" y2="12100"/>
                        <a14:foregroundMark x1="80250" y1="5146" x2="80250" y2="5146"/>
                        <a14:foregroundMark x1="79555" y1="2503" x2="79555" y2="2503"/>
                        <a14:foregroundMark x1="84562" y1="19889" x2="84562" y2="19889"/>
                        <a14:foregroundMark x1="20028" y1="88873" x2="20028" y2="88873"/>
                      </a14:backgroundRemoval>
                    </a14:imgEffect>
                  </a14:imgLayer>
                </a14:imgProps>
              </a:ext>
              <a:ext uri="{28A0092B-C50C-407E-A947-70E740481C1C}">
                <a14:useLocalDpi xmlns:a14="http://schemas.microsoft.com/office/drawing/2010/main" val="0"/>
              </a:ext>
            </a:extLst>
          </a:blip>
          <a:srcRect/>
          <a:stretch>
            <a:fillRect/>
          </a:stretch>
        </p:blipFill>
        <p:spPr bwMode="auto">
          <a:xfrm>
            <a:off x="2176011" y="5440718"/>
            <a:ext cx="2853804" cy="2853804"/>
          </a:xfrm>
          <a:prstGeom prst="rect">
            <a:avLst/>
          </a:prstGeom>
          <a:noFill/>
          <a:ln>
            <a:noFill/>
          </a:ln>
        </p:spPr>
      </p:pic>
    </p:spTree>
    <p:extLst>
      <p:ext uri="{BB962C8B-B14F-4D97-AF65-F5344CB8AC3E}">
        <p14:creationId xmlns:p14="http://schemas.microsoft.com/office/powerpoint/2010/main" val="4928835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SETUP PERSONNALISE</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58804" y="2269895"/>
            <a:ext cx="5025892" cy="1761925"/>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Paramétrage de la métrologie, des écrans, des graphes, des indicateurs, des couleurs, …</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Paramétrages mémorisés sous forme d’icones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Ecran Information réglages</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013CE2C7-C5D1-4E4F-940D-575A8150B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970" y="5259352"/>
            <a:ext cx="1328064" cy="23436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2F5068F9-5CC8-42C3-ACC3-CAE9C43ED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 y="5282610"/>
            <a:ext cx="1328064" cy="23436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 8" descr="Une image contenant texte&#10;&#10;Description générée automatiquement">
            <a:extLst>
              <a:ext uri="{FF2B5EF4-FFF2-40B4-BE49-F238E27FC236}">
                <a16:creationId xmlns:a16="http://schemas.microsoft.com/office/drawing/2014/main" id="{2EC0934A-27C6-42B8-A44E-BA8286A7CE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5363" y="5282610"/>
            <a:ext cx="1328064" cy="23436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 10">
            <a:extLst>
              <a:ext uri="{FF2B5EF4-FFF2-40B4-BE49-F238E27FC236}">
                <a16:creationId xmlns:a16="http://schemas.microsoft.com/office/drawing/2014/main" id="{816C510C-05E1-4081-829B-1A79E8F45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541" y="5259351"/>
            <a:ext cx="1328064" cy="23436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3026648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AUDIO PERMANENT</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2558652"/>
            <a:ext cx="5025892" cy="1761925"/>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Audio sur seuil avec pré-trigger</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Audio permanent : 15 jours d’audio continu échantillonné à 12kz sur 16 bits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Echantillonnage 12 et 48 kHz : 8, 16 ou 24 bits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Pré-trigger de 0 à 120 secondes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Gain de 0 à 60 dB</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65FB0896-1C67-422F-ABFC-74A103481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137" y="4727220"/>
            <a:ext cx="1573226" cy="2776281"/>
          </a:xfrm>
          <a:prstGeom prst="rect">
            <a:avLst/>
          </a:prstGeom>
          <a:ln>
            <a:noFill/>
          </a:ln>
          <a:effectLst>
            <a:reflection blurRad="12700" stA="30000" endPos="30000" dist="5000" dir="5400000" sy="-100000" algn="bl" rotWithShape="0"/>
          </a:effectLst>
          <a:scene3d>
            <a:camera prst="perspectiveContrastingLeftFacing" fov="2700000">
              <a:rot lat="300000" lon="1800000" rev="0"/>
            </a:camera>
            <a:lightRig rig="threePt" dir="t">
              <a:rot lat="0" lon="0" rev="2700000"/>
            </a:lightRig>
          </a:scene3d>
          <a:sp3d>
            <a:bevelT w="63500" h="50800"/>
          </a:sp3d>
        </p:spPr>
      </p:pic>
      <p:pic>
        <p:nvPicPr>
          <p:cNvPr id="7" name="Image 6" descr="Une image contenant texte, capture d’écran, signe&#10;&#10;Description générée automatiquement">
            <a:extLst>
              <a:ext uri="{FF2B5EF4-FFF2-40B4-BE49-F238E27FC236}">
                <a16:creationId xmlns:a16="http://schemas.microsoft.com/office/drawing/2014/main" id="{23ECCB2D-33B8-4C8D-ADA8-57C5372A1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11" y="4727220"/>
            <a:ext cx="1573226" cy="2776281"/>
          </a:xfrm>
          <a:prstGeom prst="rect">
            <a:avLst/>
          </a:prstGeom>
          <a:ln>
            <a:noFill/>
          </a:ln>
          <a:effectLst>
            <a:reflection blurRad="12700" stA="30000" endPos="30000" dist="5000" dir="5400000" sy="-100000" algn="bl" rotWithShape="0"/>
          </a:effectLst>
          <a:scene3d>
            <a:camera prst="perspectiveContrastingLeftFacing" fov="2700000">
              <a:rot lat="300000" lon="1800000" rev="0"/>
            </a:camera>
            <a:lightRig rig="threePt" dir="t">
              <a:rot lat="0" lon="0" rev="2700000"/>
            </a:lightRig>
          </a:scene3d>
          <a:sp3d>
            <a:bevelT w="63500" h="50800"/>
          </a:sp3d>
        </p:spPr>
      </p:pic>
      <p:pic>
        <p:nvPicPr>
          <p:cNvPr id="9" name="Image 8" descr="Une image contenant texte, capture d’écran, équipement électronique&#10;&#10;Description générée automatiquement">
            <a:extLst>
              <a:ext uri="{FF2B5EF4-FFF2-40B4-BE49-F238E27FC236}">
                <a16:creationId xmlns:a16="http://schemas.microsoft.com/office/drawing/2014/main" id="{C049101E-A315-4E9C-9047-85FCA3BF3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363" y="4727218"/>
            <a:ext cx="1573226" cy="2776283"/>
          </a:xfrm>
          <a:prstGeom prst="rect">
            <a:avLst/>
          </a:prstGeom>
          <a:ln>
            <a:noFill/>
          </a:ln>
          <a:effectLst>
            <a:reflection blurRad="12700" stA="30000" endPos="30000" dist="5000" dir="5400000" sy="-100000" algn="bl" rotWithShape="0"/>
          </a:effectLst>
          <a:scene3d>
            <a:camera prst="perspectiveContrastingLeftFacing" fov="2700000">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267214624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fontScale="92500"/>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PROTECTION MICROPHONE</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337035" y="2616616"/>
            <a:ext cx="2501795" cy="4892076"/>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dirty="0">
                <a:latin typeface="Calibri" panose="020F0502020204030204" pitchFamily="34" charset="0"/>
                <a:ea typeface="Calibri" panose="020F0502020204030204" pitchFamily="34" charset="0"/>
                <a:cs typeface="Times New Roman" panose="02020603050405020304" pitchFamily="18" charset="0"/>
              </a:rPr>
              <a:t>Anti-vent</a:t>
            </a:r>
          </a:p>
          <a:p>
            <a:pPr marL="189667" algn="ctr">
              <a:lnSpc>
                <a:spcPct val="107000"/>
              </a:lnSpc>
              <a:spcAft>
                <a:spcPts val="338"/>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dirty="0">
                <a:latin typeface="Calibri" panose="020F0502020204030204" pitchFamily="34" charset="0"/>
                <a:ea typeface="Calibri" panose="020F0502020204030204" pitchFamily="34" charset="0"/>
                <a:cs typeface="Times New Roman" panose="02020603050405020304" pitchFamily="18" charset="0"/>
              </a:rPr>
              <a:t>Anti-pluie</a:t>
            </a:r>
          </a:p>
          <a:p>
            <a:pPr marL="189667" algn="ctr">
              <a:lnSpc>
                <a:spcPct val="107000"/>
              </a:lnSpc>
              <a:spcAft>
                <a:spcPts val="338"/>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dirty="0">
                <a:latin typeface="Calibri" panose="020F0502020204030204" pitchFamily="34" charset="0"/>
                <a:ea typeface="Calibri" panose="020F0502020204030204" pitchFamily="34" charset="0"/>
                <a:cs typeface="Times New Roman" panose="02020603050405020304" pitchFamily="18" charset="0"/>
              </a:rPr>
              <a:t>Anti-oiseau</a:t>
            </a:r>
          </a:p>
          <a:p>
            <a:pPr marL="189667" algn="ctr">
              <a:lnSpc>
                <a:spcPct val="107000"/>
              </a:lnSpc>
              <a:spcAft>
                <a:spcPts val="338"/>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dirty="0">
                <a:latin typeface="Calibri" panose="020F0502020204030204" pitchFamily="34" charset="0"/>
                <a:ea typeface="Calibri" panose="020F0502020204030204" pitchFamily="34" charset="0"/>
                <a:cs typeface="Times New Roman" panose="02020603050405020304" pitchFamily="18" charset="0"/>
              </a:rPr>
              <a:t>Homologué classe 1</a:t>
            </a:r>
          </a:p>
          <a:p>
            <a:pPr marL="189667" algn="ctr">
              <a:lnSpc>
                <a:spcPct val="107000"/>
              </a:lnSpc>
              <a:spcAft>
                <a:spcPts val="338"/>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dirty="0">
                <a:latin typeface="Calibri" panose="020F0502020204030204" pitchFamily="34" charset="0"/>
                <a:ea typeface="Calibri" panose="020F0502020204030204" pitchFamily="34" charset="0"/>
                <a:cs typeface="Times New Roman" panose="02020603050405020304" pitchFamily="18" charset="0"/>
              </a:rPr>
              <a:t>Option préamplificateur chauffant (Nor1216 option)</a:t>
            </a:r>
          </a:p>
          <a:p>
            <a:pPr marL="189667" algn="ctr">
              <a:lnSpc>
                <a:spcPct val="107000"/>
              </a:lnSpc>
              <a:spcAft>
                <a:spcPts val="338"/>
              </a:spcAft>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dirty="0">
                <a:latin typeface="Calibri" panose="020F0502020204030204" pitchFamily="34" charset="0"/>
                <a:ea typeface="Calibri" panose="020F0502020204030204" pitchFamily="34" charset="0"/>
                <a:cs typeface="Times New Roman" panose="02020603050405020304" pitchFamily="18" charset="0"/>
              </a:rPr>
              <a:t>Option boule anti-vent </a:t>
            </a:r>
            <a:r>
              <a:rPr lang="fr-FR" dirty="0">
                <a:latin typeface="Calibri" panose="020F0502020204030204" pitchFamily="34" charset="0"/>
                <a:ea typeface="Calibri" panose="020F0502020204030204" pitchFamily="34" charset="0"/>
                <a:cs typeface="Times New Roman" panose="02020603050405020304" pitchFamily="18" charset="0"/>
                <a:sym typeface="Symbol" panose="05050102010706020507" pitchFamily="18" charset="2"/>
              </a:rPr>
              <a:t> 200mm</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9E902EA4-039D-4FBC-B58F-8F895EF413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538" b="91203" l="9868" r="89803">
                        <a14:foregroundMark x1="42544" y1="8581" x2="42544" y2="8581"/>
                        <a14:foregroundMark x1="41776" y1="91203" x2="41776" y2="91203"/>
                      </a14:backgroundRemoval>
                    </a14:imgEffect>
                  </a14:imgLayer>
                </a14:imgProps>
              </a:ext>
            </a:extLst>
          </a:blip>
          <a:stretch>
            <a:fillRect/>
          </a:stretch>
        </p:blipFill>
        <p:spPr>
          <a:xfrm>
            <a:off x="2595576" y="0"/>
            <a:ext cx="3555332" cy="9040371"/>
          </a:xfrm>
          <a:prstGeom prst="rect">
            <a:avLst/>
          </a:prstGeom>
        </p:spPr>
      </p:pic>
    </p:spTree>
    <p:extLst>
      <p:ext uri="{BB962C8B-B14F-4D97-AF65-F5344CB8AC3E}">
        <p14:creationId xmlns:p14="http://schemas.microsoft.com/office/powerpoint/2010/main" val="180609451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fontScale="92500"/>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VALISE ENVIRONNEMENTALE</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58804" y="2063400"/>
            <a:ext cx="5025892" cy="1459983"/>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Autonomie 3 jours avec batterie intégrée</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Autonomie &gt; 3 jours (option)</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Protection Nor1217 et prolongateur 3 mètres inclus</a:t>
            </a:r>
          </a:p>
          <a:p>
            <a:pPr marL="189667" algn="ctr">
              <a:lnSpc>
                <a:spcPct val="107000"/>
              </a:lnSpc>
              <a:spcAft>
                <a:spcPts val="338"/>
              </a:spcAft>
            </a:pPr>
            <a:r>
              <a:rPr lang="fr-FR" sz="1600" dirty="0" err="1">
                <a:latin typeface="Calibri" panose="020F0502020204030204" pitchFamily="34" charset="0"/>
                <a:ea typeface="Calibri" panose="020F0502020204030204" pitchFamily="34" charset="0"/>
                <a:cs typeface="Times New Roman" panose="02020603050405020304" pitchFamily="18" charset="0"/>
              </a:rPr>
              <a:t>Monopode</a:t>
            </a:r>
            <a:r>
              <a:rPr lang="fr-FR" sz="1600" dirty="0">
                <a:latin typeface="Calibri" panose="020F0502020204030204" pitchFamily="34" charset="0"/>
                <a:ea typeface="Calibri" panose="020F0502020204030204" pitchFamily="34" charset="0"/>
                <a:cs typeface="Times New Roman" panose="02020603050405020304" pitchFamily="18" charset="0"/>
              </a:rPr>
              <a:t> 1,5 mètre adapté sur valise étanche type </a:t>
            </a:r>
            <a:r>
              <a:rPr lang="fr-FR" sz="1600" dirty="0" err="1">
                <a:latin typeface="Calibri" panose="020F0502020204030204" pitchFamily="34" charset="0"/>
                <a:ea typeface="Calibri" panose="020F0502020204030204" pitchFamily="34" charset="0"/>
                <a:cs typeface="Times New Roman" panose="02020603050405020304" pitchFamily="18" charset="0"/>
              </a:rPr>
              <a:t>Pélistorm</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15DF8373-8302-41BA-8147-3743A8E85F1C}"/>
              </a:ext>
            </a:extLst>
          </p:cNvPr>
          <p:cNvPicPr>
            <a:picLocks noChangeAspect="1"/>
          </p:cNvPicPr>
          <p:nvPr/>
        </p:nvPicPr>
        <p:blipFill>
          <a:blip r:embed="rId2"/>
          <a:stretch>
            <a:fillRect/>
          </a:stretch>
        </p:blipFill>
        <p:spPr>
          <a:xfrm>
            <a:off x="1027282" y="4120206"/>
            <a:ext cx="3136588" cy="41821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937605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GENERATEUR DE BRUIT</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82630" y="2209893"/>
            <a:ext cx="5025892" cy="1498455"/>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Bruit blanc ou rose</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Sinus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Filtré par 1/1 ou 1/3 octave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descr="Une image contenant texte&#10;&#10;Description générée automatiquement">
            <a:extLst>
              <a:ext uri="{FF2B5EF4-FFF2-40B4-BE49-F238E27FC236}">
                <a16:creationId xmlns:a16="http://schemas.microsoft.com/office/drawing/2014/main" id="{440C7ABC-355E-4A87-9C82-FA422C76F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28" y="4479735"/>
            <a:ext cx="1815891" cy="3204517"/>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F94DF652-3F1A-4F41-B2CF-D30F73964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967" y="4479736"/>
            <a:ext cx="1815891" cy="3204517"/>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345407599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REVERBERATION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1865779"/>
            <a:ext cx="5025892" cy="3008163"/>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cs typeface="Times New Roman" panose="02020603050405020304" pitchFamily="18" charset="0"/>
              </a:rPr>
              <a:t>Bruit interrompu externe</a:t>
            </a:r>
          </a:p>
          <a:p>
            <a:pPr marL="189667" algn="ctr">
              <a:lnSpc>
                <a:spcPct val="107000"/>
              </a:lnSpc>
              <a:spcAft>
                <a:spcPts val="338"/>
              </a:spcAft>
            </a:pPr>
            <a:r>
              <a:rPr lang="fr-FR" sz="1600" dirty="0">
                <a:latin typeface="Calibri" panose="020F0502020204030204" pitchFamily="34" charset="0"/>
                <a:cs typeface="Times New Roman" panose="02020603050405020304" pitchFamily="18" charset="0"/>
              </a:rPr>
              <a:t>Bruit interrompu interne, générateur de bruit</a:t>
            </a:r>
          </a:p>
          <a:p>
            <a:pPr marL="189667" algn="ctr">
              <a:lnSpc>
                <a:spcPct val="107000"/>
              </a:lnSpc>
              <a:spcAft>
                <a:spcPts val="338"/>
              </a:spcAft>
            </a:pPr>
            <a:r>
              <a:rPr lang="fr-FR" sz="1600" dirty="0">
                <a:latin typeface="Calibri" panose="020F0502020204030204" pitchFamily="34" charset="0"/>
                <a:cs typeface="Times New Roman" panose="02020603050405020304" pitchFamily="18" charset="0"/>
              </a:rPr>
              <a:t>Impulsion externe</a:t>
            </a:r>
          </a:p>
          <a:p>
            <a:pPr marL="189667" algn="ctr">
              <a:lnSpc>
                <a:spcPct val="107000"/>
              </a:lnSpc>
              <a:spcAft>
                <a:spcPts val="338"/>
              </a:spcAft>
            </a:pPr>
            <a:r>
              <a:rPr lang="fr-FR" sz="1600" dirty="0">
                <a:latin typeface="Calibri" panose="020F0502020204030204" pitchFamily="34" charset="0"/>
                <a:cs typeface="Times New Roman" panose="02020603050405020304" pitchFamily="18" charset="0"/>
              </a:rPr>
              <a:t>Intégration de </a:t>
            </a:r>
            <a:r>
              <a:rPr lang="fr-FR" sz="1600" dirty="0" err="1">
                <a:latin typeface="Calibri" panose="020F0502020204030204" pitchFamily="34" charset="0"/>
                <a:cs typeface="Times New Roman" panose="02020603050405020304" pitchFamily="18" charset="0"/>
              </a:rPr>
              <a:t>Schroëder</a:t>
            </a:r>
            <a:endParaRPr lang="fr-FR" sz="1600" dirty="0">
              <a:latin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cs typeface="Times New Roman" panose="02020603050405020304" pitchFamily="18" charset="0"/>
              </a:rPr>
              <a:t>Suppression du bruit de fond</a:t>
            </a:r>
          </a:p>
          <a:p>
            <a:pPr marL="189667" algn="ctr">
              <a:lnSpc>
                <a:spcPct val="107000"/>
              </a:lnSpc>
              <a:spcAft>
                <a:spcPts val="338"/>
              </a:spcAft>
            </a:pPr>
            <a:r>
              <a:rPr lang="fr-FR" sz="1600" dirty="0">
                <a:latin typeface="Calibri" panose="020F0502020204030204" pitchFamily="34" charset="0"/>
                <a:cs typeface="Times New Roman" panose="02020603050405020304" pitchFamily="18" charset="0"/>
              </a:rPr>
              <a:t>Moyennage des décroissances</a:t>
            </a:r>
          </a:p>
          <a:p>
            <a:pPr marL="189667" algn="ctr">
              <a:lnSpc>
                <a:spcPct val="107000"/>
              </a:lnSpc>
              <a:spcAft>
                <a:spcPts val="338"/>
              </a:spcAft>
            </a:pPr>
            <a:r>
              <a:rPr lang="fr-FR" sz="1600" dirty="0">
                <a:latin typeface="Calibri" panose="020F0502020204030204" pitchFamily="34" charset="0"/>
                <a:cs typeface="Times New Roman" panose="02020603050405020304" pitchFamily="18" charset="0"/>
              </a:rPr>
              <a:t>Ajustement de la pente à l’écran</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Calcul en // du T15, T20, T30, Tmax et EDT</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descr="Une image contenant texte&#10;&#10;Description générée automatiquement">
            <a:extLst>
              <a:ext uri="{FF2B5EF4-FFF2-40B4-BE49-F238E27FC236}">
                <a16:creationId xmlns:a16="http://schemas.microsoft.com/office/drawing/2014/main" id="{B11214D8-0D14-490F-AB67-2BE521653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567" y="5080649"/>
            <a:ext cx="1346200" cy="2375651"/>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98DE0646-FF54-4B96-B986-55CDCDCC1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140" y="5080649"/>
            <a:ext cx="1346200" cy="2375651"/>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9" name="Image 8" descr="Une image contenant texte, capture d’écran, signe, extérieur&#10;&#10;Description générée automatiquement">
            <a:extLst>
              <a:ext uri="{FF2B5EF4-FFF2-40B4-BE49-F238E27FC236}">
                <a16:creationId xmlns:a16="http://schemas.microsoft.com/office/drawing/2014/main" id="{7725983B-3625-447C-91FD-D867DD057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3" y="5080649"/>
            <a:ext cx="1346200" cy="2375651"/>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1" name="Image 10">
            <a:extLst>
              <a:ext uri="{FF2B5EF4-FFF2-40B4-BE49-F238E27FC236}">
                <a16:creationId xmlns:a16="http://schemas.microsoft.com/office/drawing/2014/main" id="{F2F037C0-E717-4309-9E29-8E3B42104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8714" y="5080649"/>
            <a:ext cx="1346200" cy="2375651"/>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366917337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ACOUSTIQUE DU BATIMENT</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1993239"/>
            <a:ext cx="5025892" cy="2892747"/>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NF EN ISO 10052, NF EN ISO 16283-1, 2 et 3, ISO 140-4, 5 et 7, ISO 717-1 et 2</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Affichage des courbes et valeurs d’isolement à l’écran</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Gestion de projet avec rappel ou effacement de mesures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Mesures simultanées Emission et Réception avec 2 sonomètres Nor145 pilotés en Wifi/4G par le logiciel Nor850</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5FD30576-9F96-464C-9A0B-90AE2FBB8E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89" y="5619769"/>
            <a:ext cx="1307593" cy="2308293"/>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20AA9B21-F293-41AE-91B9-2697ECC7C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574" y="5647927"/>
            <a:ext cx="1307593" cy="2308293"/>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9" name="Image 8">
            <a:extLst>
              <a:ext uri="{FF2B5EF4-FFF2-40B4-BE49-F238E27FC236}">
                <a16:creationId xmlns:a16="http://schemas.microsoft.com/office/drawing/2014/main" id="{E74B1039-4037-4EC1-A59C-414551A6A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3622" y="5634234"/>
            <a:ext cx="1307593" cy="2308293"/>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1" name="Image 10" descr="Une image contenant texte, capture d’écran, tableau de points, afficher&#10;&#10;Description générée automatiquement">
            <a:extLst>
              <a:ext uri="{FF2B5EF4-FFF2-40B4-BE49-F238E27FC236}">
                <a16:creationId xmlns:a16="http://schemas.microsoft.com/office/drawing/2014/main" id="{3C50ED03-F836-42C6-9815-E4C28F81C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920" y="5620541"/>
            <a:ext cx="1307593" cy="2307521"/>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335962353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VIBRATIONS</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1853428"/>
            <a:ext cx="5025892" cy="2835488"/>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Accélération, Vitesse</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Analyse dès le 1/3 octave 0,4Hz</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Unités physiques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r>
              <a:rPr lang="fr-FR" sz="1600" dirty="0">
                <a:latin typeface="Calibri" panose="020F0502020204030204" pitchFamily="34" charset="0"/>
                <a:cs typeface="Times New Roman" panose="02020603050405020304" pitchFamily="18" charset="0"/>
              </a:rPr>
              <a:t>dB références acousticiens : </a:t>
            </a:r>
          </a:p>
          <a:p>
            <a:pPr marL="189667" algn="ctr"/>
            <a:r>
              <a:rPr lang="fr-FR" sz="1600" dirty="0">
                <a:latin typeface="Calibri" panose="020F0502020204030204" pitchFamily="34" charset="0"/>
                <a:cs typeface="Times New Roman" panose="02020603050405020304" pitchFamily="18" charset="0"/>
              </a:rPr>
              <a:t>	1.10</a:t>
            </a:r>
            <a:r>
              <a:rPr lang="fr-FR" sz="1600" baseline="30000" dirty="0">
                <a:latin typeface="Calibri" panose="020F0502020204030204" pitchFamily="34" charset="0"/>
                <a:cs typeface="Times New Roman" panose="02020603050405020304" pitchFamily="18" charset="0"/>
              </a:rPr>
              <a:t>-6</a:t>
            </a:r>
            <a:r>
              <a:rPr lang="fr-FR" sz="1600" dirty="0">
                <a:latin typeface="Calibri" panose="020F0502020204030204" pitchFamily="34" charset="0"/>
                <a:cs typeface="Times New Roman" panose="02020603050405020304" pitchFamily="18" charset="0"/>
              </a:rPr>
              <a:t> pour l’accélération</a:t>
            </a:r>
          </a:p>
          <a:p>
            <a:pPr marL="189667" algn="ctr"/>
            <a:r>
              <a:rPr lang="fr-FR" sz="1600" dirty="0">
                <a:latin typeface="Calibri" panose="020F0502020204030204" pitchFamily="34" charset="0"/>
                <a:cs typeface="Times New Roman" panose="02020603050405020304" pitchFamily="18" charset="0"/>
              </a:rPr>
              <a:t>	5.10</a:t>
            </a:r>
            <a:r>
              <a:rPr lang="fr-FR" sz="1600" baseline="30000" dirty="0">
                <a:latin typeface="Calibri" panose="020F0502020204030204" pitchFamily="34" charset="0"/>
                <a:cs typeface="Times New Roman" panose="02020603050405020304" pitchFamily="18" charset="0"/>
              </a:rPr>
              <a:t>-8</a:t>
            </a:r>
            <a:r>
              <a:rPr lang="fr-FR" sz="1600" dirty="0">
                <a:latin typeface="Calibri" panose="020F0502020204030204" pitchFamily="34" charset="0"/>
                <a:cs typeface="Times New Roman" panose="02020603050405020304" pitchFamily="18" charset="0"/>
              </a:rPr>
              <a:t> pour la vitesse et les 	acousticiens</a:t>
            </a:r>
          </a:p>
          <a:p>
            <a:pPr marL="189667" algn="ctr"/>
            <a:r>
              <a:rPr lang="fr-FR" sz="1600" dirty="0">
                <a:latin typeface="Calibri" panose="020F0502020204030204" pitchFamily="34" charset="0"/>
                <a:cs typeface="Times New Roman" panose="02020603050405020304" pitchFamily="18" charset="0"/>
              </a:rPr>
              <a:t>	1.10</a:t>
            </a:r>
            <a:r>
              <a:rPr lang="fr-FR" sz="1600" baseline="30000" dirty="0">
                <a:latin typeface="Calibri" panose="020F0502020204030204" pitchFamily="34" charset="0"/>
                <a:cs typeface="Times New Roman" panose="02020603050405020304" pitchFamily="18" charset="0"/>
              </a:rPr>
              <a:t>-9</a:t>
            </a:r>
            <a:r>
              <a:rPr lang="fr-FR" sz="1600" dirty="0">
                <a:latin typeface="Calibri" panose="020F0502020204030204" pitchFamily="34" charset="0"/>
                <a:cs typeface="Times New Roman" panose="02020603050405020304" pitchFamily="18" charset="0"/>
              </a:rPr>
              <a:t> pour la vitesse et les 	mécaniciens</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FF5ABA0F-FAC0-428C-B8D3-A50C266F02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53" b="97188" l="9928" r="89969">
                        <a14:foregroundMark x1="46432" y1="92813" x2="46432" y2="92813"/>
                        <a14:foregroundMark x1="49224" y1="97188" x2="49224" y2="97188"/>
                        <a14:foregroundMark x1="78490" y1="56719" x2="78490" y2="56719"/>
                        <a14:foregroundMark x1="40331" y1="8438" x2="40331" y2="8438"/>
                        <a14:foregroundMark x1="47983" y1="6953" x2="47983" y2="6953"/>
                      </a14:backgroundRemoval>
                    </a14:imgEffect>
                  </a14:imgLayer>
                </a14:imgProps>
              </a:ext>
            </a:extLst>
          </a:blip>
          <a:stretch>
            <a:fillRect/>
          </a:stretch>
        </p:blipFill>
        <p:spPr>
          <a:xfrm>
            <a:off x="792142" y="5103838"/>
            <a:ext cx="1034193" cy="1368942"/>
          </a:xfrm>
          <a:prstGeom prst="rect">
            <a:avLst/>
          </a:prstGeom>
        </p:spPr>
      </p:pic>
      <p:pic>
        <p:nvPicPr>
          <p:cNvPr id="7" name="Image 6">
            <a:extLst>
              <a:ext uri="{FF2B5EF4-FFF2-40B4-BE49-F238E27FC236}">
                <a16:creationId xmlns:a16="http://schemas.microsoft.com/office/drawing/2014/main" id="{014619F2-BB7A-4BDF-83BE-97124A58607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47" b="92813" l="9711" r="89773">
                        <a14:foregroundMark x1="51446" y1="77813" x2="51446" y2="77813"/>
                        <a14:foregroundMark x1="51033" y1="92813" x2="51033" y2="92813"/>
                        <a14:foregroundMark x1="52789" y1="8516" x2="52789" y2="8516"/>
                        <a14:foregroundMark x1="51240" y1="5547" x2="51240" y2="5547"/>
                      </a14:backgroundRemoval>
                    </a14:imgEffect>
                  </a14:imgLayer>
                </a14:imgProps>
              </a:ext>
            </a:extLst>
          </a:blip>
          <a:stretch>
            <a:fillRect/>
          </a:stretch>
        </p:blipFill>
        <p:spPr>
          <a:xfrm>
            <a:off x="1149910" y="6903465"/>
            <a:ext cx="1057886" cy="1398858"/>
          </a:xfrm>
          <a:prstGeom prst="rect">
            <a:avLst/>
          </a:prstGeom>
        </p:spPr>
      </p:pic>
      <p:pic>
        <p:nvPicPr>
          <p:cNvPr id="9" name="Image 8">
            <a:extLst>
              <a:ext uri="{FF2B5EF4-FFF2-40B4-BE49-F238E27FC236}">
                <a16:creationId xmlns:a16="http://schemas.microsoft.com/office/drawing/2014/main" id="{616BA730-2938-4681-8746-235CCA039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705" y="5081209"/>
            <a:ext cx="1648004" cy="2908246"/>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151698984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PILOTAGE MESURE EN 4G</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1765129"/>
            <a:ext cx="5025892" cy="2327336"/>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3200" b="1" dirty="0">
                <a:solidFill>
                  <a:srgbClr val="E7F806"/>
                </a:solidFill>
                <a:latin typeface="Calibri" panose="020F0502020204030204" pitchFamily="34" charset="0"/>
              </a:rPr>
              <a:t>Le don d’ubiquité</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Mesure des bruits d’équipement en étant seul</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Contrôle simultané de la source de bruit et du lieu de mesure</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Mesures simultanées local émission et local réception</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Mesure ballon d’impact en étant seul</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 Carte SIM non fourni</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65916F7A-A61E-4637-BF9B-50A9D6CAED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376" b="91485" l="4558" r="98757">
                        <a14:foregroundMark x1="45166" y1="4356" x2="18646" y2="4752"/>
                        <a14:foregroundMark x1="18646" y1="4752" x2="14641" y2="14455"/>
                        <a14:foregroundMark x1="14641" y1="14455" x2="14088" y2="67525"/>
                        <a14:foregroundMark x1="14088" y1="67525" x2="7044" y2="86139"/>
                        <a14:foregroundMark x1="7044" y1="86139" x2="11188" y2="92079"/>
                        <a14:foregroundMark x1="11188" y1="92079" x2="30110" y2="91683"/>
                        <a14:foregroundMark x1="30110" y1="91683" x2="73619" y2="93267"/>
                        <a14:foregroundMark x1="73619" y1="93267" x2="91160" y2="91089"/>
                        <a14:foregroundMark x1="91160" y1="91089" x2="92956" y2="83564"/>
                        <a14:foregroundMark x1="92956" y1="83564" x2="86878" y2="66139"/>
                        <a14:foregroundMark x1="86878" y1="66139" x2="84669" y2="6337"/>
                        <a14:foregroundMark x1="84669" y1="6337" x2="42680" y2="4950"/>
                        <a14:foregroundMark x1="4972" y1="91287" x2="4972" y2="91287"/>
                        <a14:foregroundMark x1="53039" y1="82970" x2="53039" y2="82970"/>
                        <a14:foregroundMark x1="53867" y1="80990" x2="53867" y2="80990"/>
                        <a14:foregroundMark x1="45994" y1="83564" x2="45994" y2="83564"/>
                        <a14:foregroundMark x1="53177" y1="82772" x2="53177" y2="82772"/>
                        <a14:foregroundMark x1="55939" y1="82772" x2="55939" y2="82772"/>
                        <a14:foregroundMark x1="62845" y1="82970" x2="62845" y2="82970"/>
                        <a14:foregroundMark x1="95166" y1="89307" x2="95166" y2="89307"/>
                        <a14:foregroundMark x1="98757" y1="91683" x2="98757" y2="91683"/>
                        <a14:foregroundMark x1="74448" y1="19406" x2="74448" y2="19406"/>
                        <a14:foregroundMark x1="65055" y1="21188" x2="65055" y2="21188"/>
                        <a14:foregroundMark x1="37293" y1="2376" x2="37293" y2="2376"/>
                        <a14:foregroundMark x1="42265" y1="2376" x2="42265" y2="2376"/>
                        <a14:foregroundMark x1="40884" y1="2376" x2="40884" y2="2376"/>
                        <a14:foregroundMark x1="38536" y1="2376" x2="38536" y2="2376"/>
                        <a14:foregroundMark x1="39088" y1="2574" x2="39088" y2="2574"/>
                        <a14:foregroundMark x1="44061" y1="2772" x2="44061" y2="2772"/>
                        <a14:foregroundMark x1="42403" y1="2376" x2="48066" y2="3366"/>
                        <a14:foregroundMark x1="48066" y1="3366" x2="59254" y2="2970"/>
                        <a14:foregroundMark x1="45166" y1="2574" x2="45166" y2="2574"/>
                        <a14:foregroundMark x1="46409" y1="2574" x2="46409" y2="2574"/>
                        <a14:foregroundMark x1="47238" y1="2574" x2="47238" y2="2574"/>
                        <a14:foregroundMark x1="48481" y1="2772" x2="48481" y2="2772"/>
                        <a14:foregroundMark x1="49448" y1="2772" x2="49448" y2="2772"/>
                        <a14:foregroundMark x1="50552" y1="2970" x2="50552" y2="2970"/>
                        <a14:foregroundMark x1="51105" y1="2574" x2="51105" y2="2574"/>
                        <a14:foregroundMark x1="52210" y1="2574" x2="52210" y2="2574"/>
                        <a14:foregroundMark x1="53315" y1="2574" x2="53315" y2="2574"/>
                        <a14:foregroundMark x1="33011" y1="67921" x2="33011" y2="67921"/>
                        <a14:foregroundMark x1="17403" y1="64752" x2="26381" y2="65149"/>
                        <a14:foregroundMark x1="26381" y1="65149" x2="67680" y2="64752"/>
                        <a14:foregroundMark x1="67680" y1="64752" x2="76796" y2="64752"/>
                        <a14:foregroundMark x1="76796" y1="64752" x2="84945" y2="68119"/>
                        <a14:foregroundMark x1="84945" y1="68119" x2="78315" y2="77822"/>
                        <a14:foregroundMark x1="78315" y1="77822" x2="23204" y2="80396"/>
                        <a14:foregroundMark x1="23204" y1="80396" x2="16575" y2="77624"/>
                        <a14:foregroundMark x1="16575" y1="77624" x2="25138" y2="68911"/>
                        <a14:foregroundMark x1="25138" y1="68911" x2="53453" y2="70495"/>
                        <a14:foregroundMark x1="53453" y1="70495" x2="59807" y2="64950"/>
                        <a14:foregroundMark x1="59807" y1="64950" x2="59530" y2="12277"/>
                        <a14:foregroundMark x1="59530" y1="12277" x2="65055" y2="9307"/>
                        <a14:foregroundMark x1="65055" y1="9307" x2="71133" y2="9109"/>
                        <a14:foregroundMark x1="71133" y1="9109" x2="76934" y2="9109"/>
                        <a14:foregroundMark x1="76934" y1="9109" x2="82044" y2="15446"/>
                        <a14:foregroundMark x1="82044" y1="15446" x2="82320" y2="68911"/>
                      </a14:backgroundRemoval>
                    </a14:imgEffect>
                  </a14:imgLayer>
                </a14:imgProps>
              </a:ext>
            </a:extLst>
          </a:blip>
          <a:stretch>
            <a:fillRect/>
          </a:stretch>
        </p:blipFill>
        <p:spPr>
          <a:xfrm>
            <a:off x="185284" y="6927135"/>
            <a:ext cx="2195534" cy="1531417"/>
          </a:xfrm>
          <a:prstGeom prst="rect">
            <a:avLst/>
          </a:prstGeom>
        </p:spPr>
      </p:pic>
      <p:pic>
        <p:nvPicPr>
          <p:cNvPr id="7" name="Image 6">
            <a:extLst>
              <a:ext uri="{FF2B5EF4-FFF2-40B4-BE49-F238E27FC236}">
                <a16:creationId xmlns:a16="http://schemas.microsoft.com/office/drawing/2014/main" id="{7B4E105F-8EB2-4108-82ED-D6A45B681C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49" b="92480" l="3429" r="95062">
                        <a14:foregroundMark x1="12209" y1="89228" x2="12209" y2="89228"/>
                        <a14:foregroundMark x1="9465" y1="89634" x2="9465" y2="89634"/>
                        <a14:foregroundMark x1="24143" y1="90447" x2="24143" y2="90447"/>
                        <a14:foregroundMark x1="32373" y1="90244" x2="32373" y2="90244"/>
                        <a14:foregroundMark x1="43073" y1="89837" x2="43484" y2="89837"/>
                        <a14:foregroundMark x1="73251" y1="88618" x2="73251" y2="88618"/>
                        <a14:foregroundMark x1="62277" y1="89024" x2="62277" y2="89024"/>
                        <a14:foregroundMark x1="54458" y1="89634" x2="54458" y2="89634"/>
                        <a14:foregroundMark x1="46502" y1="90244" x2="46914" y2="90244"/>
                        <a14:foregroundMark x1="78326" y1="89634" x2="78326" y2="89634"/>
                        <a14:foregroundMark x1="88752" y1="89228" x2="88752" y2="89228"/>
                        <a14:foregroundMark x1="92044" y1="88008" x2="92044" y2="88008"/>
                        <a14:foregroundMark x1="93690" y1="90854" x2="93690" y2="90854"/>
                        <a14:foregroundMark x1="44444" y1="3049" x2="44444" y2="3049"/>
                        <a14:foregroundMark x1="60905" y1="4268" x2="60905" y2="4268"/>
                        <a14:foregroundMark x1="68313" y1="3862" x2="68313" y2="3862"/>
                        <a14:foregroundMark x1="75034" y1="3862" x2="75034" y2="3862"/>
                        <a14:foregroundMark x1="79012" y1="3862" x2="79012" y2="3862"/>
                        <a14:foregroundMark x1="85322" y1="4472" x2="85322" y2="4472"/>
                        <a14:foregroundMark x1="85734" y1="9146" x2="85460" y2="56707"/>
                        <a14:foregroundMark x1="85460" y1="56707" x2="80384" y2="67073"/>
                        <a14:foregroundMark x1="80384" y1="67073" x2="16598" y2="64837"/>
                        <a14:foregroundMark x1="16598" y1="64837" x2="14952" y2="10976"/>
                        <a14:foregroundMark x1="14952" y1="10976" x2="24966" y2="3455"/>
                        <a14:foregroundMark x1="24966" y1="3455" x2="40878" y2="3252"/>
                        <a14:foregroundMark x1="40878" y1="3252" x2="43621" y2="3252"/>
                        <a14:foregroundMark x1="14678" y1="42276" x2="14678" y2="42276"/>
                        <a14:foregroundMark x1="28944" y1="3659" x2="28944" y2="3659"/>
                        <a14:foregroundMark x1="35665" y1="4268" x2="35665" y2="4268"/>
                        <a14:foregroundMark x1="17147" y1="3659" x2="17147" y2="3659"/>
                        <a14:foregroundMark x1="14678" y1="5894" x2="14678" y2="5894"/>
                        <a14:foregroundMark x1="14815" y1="8740" x2="14815" y2="8740"/>
                        <a14:foregroundMark x1="14815" y1="67480" x2="14815" y2="67480"/>
                        <a14:foregroundMark x1="15912" y1="68902" x2="15912" y2="68902"/>
                        <a14:foregroundMark x1="18930" y1="68902" x2="18930" y2="68902"/>
                        <a14:foregroundMark x1="20988" y1="68496" x2="20988" y2="68496"/>
                        <a14:foregroundMark x1="23182" y1="68293" x2="23182" y2="68293"/>
                        <a14:foregroundMark x1="24417" y1="68293" x2="24417" y2="68293"/>
                        <a14:foregroundMark x1="25377" y1="68089" x2="25377" y2="68089"/>
                        <a14:foregroundMark x1="14678" y1="77033" x2="14678" y2="77033"/>
                        <a14:foregroundMark x1="14952" y1="82317" x2="14952" y2="82317"/>
                        <a14:foregroundMark x1="13855" y1="89837" x2="13855" y2="89837"/>
                        <a14:foregroundMark x1="6859" y1="89837" x2="6859" y2="89837"/>
                        <a14:foregroundMark x1="13855" y1="73374" x2="5487" y2="90854"/>
                        <a14:foregroundMark x1="5487" y1="90854" x2="57750" y2="93293"/>
                        <a14:foregroundMark x1="57750" y1="93293" x2="77641" y2="92683"/>
                        <a14:foregroundMark x1="77641" y1="92683" x2="87654" y2="92683"/>
                        <a14:foregroundMark x1="87654" y1="92683" x2="95062" y2="91057"/>
                        <a14:foregroundMark x1="95062" y1="91057" x2="86557" y2="72561"/>
                        <a14:foregroundMark x1="86557" y1="72561" x2="86420" y2="54268"/>
                        <a14:foregroundMark x1="3429" y1="92480" x2="3429" y2="92480"/>
                      </a14:backgroundRemoval>
                    </a14:imgEffect>
                  </a14:imgLayer>
                </a14:imgProps>
              </a:ext>
            </a:extLst>
          </a:blip>
          <a:stretch>
            <a:fillRect/>
          </a:stretch>
        </p:blipFill>
        <p:spPr>
          <a:xfrm>
            <a:off x="183554" y="4990100"/>
            <a:ext cx="2195534" cy="1481760"/>
          </a:xfrm>
          <a:prstGeom prst="rect">
            <a:avLst/>
          </a:prstGeom>
        </p:spPr>
      </p:pic>
      <p:pic>
        <p:nvPicPr>
          <p:cNvPr id="9" name="Image 8">
            <a:extLst>
              <a:ext uri="{FF2B5EF4-FFF2-40B4-BE49-F238E27FC236}">
                <a16:creationId xmlns:a16="http://schemas.microsoft.com/office/drawing/2014/main" id="{24FB84FA-5C52-43DB-8D08-F9EFB32824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5576" y="4419089"/>
            <a:ext cx="1349741" cy="4416729"/>
          </a:xfrm>
          <a:prstGeom prst="rect">
            <a:avLst/>
          </a:prstGeom>
        </p:spPr>
      </p:pic>
      <p:pic>
        <p:nvPicPr>
          <p:cNvPr id="11" name="Image 10">
            <a:extLst>
              <a:ext uri="{FF2B5EF4-FFF2-40B4-BE49-F238E27FC236}">
                <a16:creationId xmlns:a16="http://schemas.microsoft.com/office/drawing/2014/main" id="{F5619F6A-1B62-45EB-840A-BDF66AF995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3759" y="4168953"/>
            <a:ext cx="1349741" cy="4416729"/>
          </a:xfrm>
          <a:prstGeom prst="rect">
            <a:avLst/>
          </a:prstGeom>
        </p:spPr>
      </p:pic>
    </p:spTree>
    <p:extLst>
      <p:ext uri="{BB962C8B-B14F-4D97-AF65-F5344CB8AC3E}">
        <p14:creationId xmlns:p14="http://schemas.microsoft.com/office/powerpoint/2010/main" val="141972467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fontScale="92500"/>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Nor145, produit d’exception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2326439"/>
            <a:ext cx="5025892" cy="2226346"/>
          </a:xfrm>
          <a:prstGeom prst="rect">
            <a:avLst/>
          </a:prstGeom>
          <a:noFill/>
        </p:spPr>
        <p:txBody>
          <a:bodyPr wrap="square" lIns="38576" tIns="19288" rIns="38576" bIns="19288" anchor="ctr" anchorCtr="0">
            <a:spAutoFit/>
          </a:bodyPr>
          <a:lstStyle/>
          <a:p>
            <a:pPr algn="ctr">
              <a:lnSpc>
                <a:spcPct val="150000"/>
              </a:lnSpc>
            </a:pPr>
            <a:r>
              <a:rPr lang="fr-FR" sz="1200" dirty="0">
                <a:solidFill>
                  <a:srgbClr val="FFFF00"/>
                </a:solidFill>
                <a:latin typeface="Calibri" panose="020F0502020204030204" pitchFamily="34" charset="0"/>
                <a:cs typeface="Calibri" panose="020F0502020204030204" pitchFamily="34" charset="0"/>
              </a:rPr>
              <a:t>   </a:t>
            </a:r>
            <a:r>
              <a:rPr lang="fr-FR" sz="1200" b="1" dirty="0">
                <a:solidFill>
                  <a:srgbClr val="FFC000"/>
                </a:solidFill>
                <a:latin typeface="Calibri" panose="020F0502020204030204" pitchFamily="34" charset="0"/>
                <a:cs typeface="Calibri" panose="020F0502020204030204" pitchFamily="34" charset="0"/>
              </a:rPr>
              <a:t>Ecran couleur tactile </a:t>
            </a:r>
            <a:r>
              <a:rPr lang="fr-FR" sz="1200" dirty="0">
                <a:latin typeface="Calibri" panose="020F0502020204030204" pitchFamily="34" charset="0"/>
                <a:cs typeface="Calibri" panose="020F0502020204030204" pitchFamily="34" charset="0"/>
              </a:rPr>
              <a:t>4,3 pouces - Connexion caméra IP</a:t>
            </a:r>
          </a:p>
          <a:p>
            <a:pPr algn="ctr">
              <a:lnSpc>
                <a:spcPct val="150000"/>
              </a:lnSpc>
            </a:pPr>
            <a:r>
              <a:rPr lang="fr-FR" sz="1200" dirty="0">
                <a:solidFill>
                  <a:schemeClr val="accent6">
                    <a:lumMod val="60000"/>
                    <a:lumOff val="40000"/>
                  </a:schemeClr>
                </a:solidFill>
                <a:latin typeface="Calibri" panose="020F0502020204030204" pitchFamily="34" charset="0"/>
                <a:cs typeface="Calibri" panose="020F0502020204030204" pitchFamily="34" charset="0"/>
              </a:rPr>
              <a:t>   </a:t>
            </a:r>
            <a:r>
              <a:rPr lang="fr-FR" sz="1200" b="1" dirty="0">
                <a:solidFill>
                  <a:srgbClr val="E7F806"/>
                </a:solidFill>
                <a:latin typeface="Calibri" panose="020F0502020204030204" pitchFamily="34" charset="0"/>
                <a:cs typeface="Calibri" panose="020F0502020204030204" pitchFamily="34" charset="0"/>
              </a:rPr>
              <a:t>Wifi - 4G </a:t>
            </a:r>
            <a:r>
              <a:rPr lang="fr-FR" sz="1200" dirty="0">
                <a:latin typeface="Calibri" panose="020F0502020204030204" pitchFamily="34" charset="0"/>
                <a:cs typeface="Calibri" panose="020F0502020204030204" pitchFamily="34" charset="0"/>
              </a:rPr>
              <a:t>- GPS - LAN - USB - Carte SD 32Go</a:t>
            </a:r>
          </a:p>
          <a:p>
            <a:pPr algn="ctr">
              <a:lnSpc>
                <a:spcPct val="150000"/>
              </a:lnSpc>
            </a:pPr>
            <a:r>
              <a:rPr lang="fr-FR" sz="1200" b="1" dirty="0">
                <a:solidFill>
                  <a:srgbClr val="E7F806"/>
                </a:solidFill>
                <a:latin typeface="Calibri" panose="020F0502020204030204" pitchFamily="34" charset="0"/>
                <a:cs typeface="Calibri" panose="020F0502020204030204" pitchFamily="34" charset="0"/>
              </a:rPr>
              <a:t>   Audio permanent -</a:t>
            </a:r>
            <a:r>
              <a:rPr lang="fr-FR" sz="1200" dirty="0">
                <a:latin typeface="Calibri" panose="020F0502020204030204" pitchFamily="34" charset="0"/>
                <a:cs typeface="Calibri" panose="020F0502020204030204" pitchFamily="34" charset="0"/>
              </a:rPr>
              <a:t> </a:t>
            </a:r>
            <a:r>
              <a:rPr lang="fr-FR" sz="1200" b="1" dirty="0">
                <a:solidFill>
                  <a:srgbClr val="E7F806"/>
                </a:solidFill>
                <a:latin typeface="Calibri" panose="020F0502020204030204" pitchFamily="34" charset="0"/>
                <a:cs typeface="Calibri" panose="020F0502020204030204" pitchFamily="34" charset="0"/>
              </a:rPr>
              <a:t>FFT</a:t>
            </a:r>
            <a:r>
              <a:rPr lang="fr-FR" sz="1200" dirty="0">
                <a:latin typeface="Calibri" panose="020F0502020204030204" pitchFamily="34" charset="0"/>
                <a:cs typeface="Calibri" panose="020F0502020204030204" pitchFamily="34" charset="0"/>
              </a:rPr>
              <a:t> - </a:t>
            </a:r>
            <a:r>
              <a:rPr lang="fr-FR" sz="1200" b="1" dirty="0">
                <a:solidFill>
                  <a:srgbClr val="E7F806"/>
                </a:solidFill>
                <a:latin typeface="Calibri" panose="020F0502020204030204" pitchFamily="34" charset="0"/>
                <a:cs typeface="Calibri" panose="020F0502020204030204" pitchFamily="34" charset="0"/>
              </a:rPr>
              <a:t>STIPA</a:t>
            </a:r>
            <a:r>
              <a:rPr lang="fr-FR" sz="1200" dirty="0">
                <a:latin typeface="Calibri" panose="020F0502020204030204" pitchFamily="34" charset="0"/>
                <a:cs typeface="Calibri" panose="020F0502020204030204" pitchFamily="34" charset="0"/>
              </a:rPr>
              <a:t> - T60 - EDT - </a:t>
            </a:r>
            <a:r>
              <a:rPr lang="fr-FR" sz="1200" b="1" dirty="0">
                <a:solidFill>
                  <a:srgbClr val="E7F806"/>
                </a:solidFill>
                <a:latin typeface="Calibri" panose="020F0502020204030204" pitchFamily="34" charset="0"/>
                <a:cs typeface="Calibri" panose="020F0502020204030204" pitchFamily="34" charset="0"/>
              </a:rPr>
              <a:t>Sinus Balayé</a:t>
            </a:r>
          </a:p>
          <a:p>
            <a:pPr algn="ctr">
              <a:lnSpc>
                <a:spcPct val="150000"/>
              </a:lnSpc>
            </a:pPr>
            <a:r>
              <a:rPr lang="fr-FR" sz="1200" dirty="0">
                <a:latin typeface="Calibri" panose="020F0502020204030204" pitchFamily="34" charset="0"/>
                <a:cs typeface="Calibri" panose="020F0502020204030204" pitchFamily="34" charset="0"/>
              </a:rPr>
              <a:t>   Calibrage auto et historique - Base de données capteurs - </a:t>
            </a:r>
            <a:r>
              <a:rPr lang="fr-FR" sz="1200" b="1" dirty="0">
                <a:solidFill>
                  <a:srgbClr val="E7F806"/>
                </a:solidFill>
                <a:latin typeface="Calibri" panose="020F0502020204030204" pitchFamily="34" charset="0"/>
                <a:cs typeface="Calibri" panose="020F0502020204030204" pitchFamily="34" charset="0"/>
              </a:rPr>
              <a:t>Ultrasons</a:t>
            </a:r>
          </a:p>
          <a:p>
            <a:pPr algn="ctr">
              <a:lnSpc>
                <a:spcPct val="150000"/>
              </a:lnSpc>
            </a:pPr>
            <a:r>
              <a:rPr lang="fr-FR" sz="1200" dirty="0">
                <a:latin typeface="Calibri" panose="020F0502020204030204" pitchFamily="34" charset="0"/>
                <a:cs typeface="Calibri" panose="020F0502020204030204" pitchFamily="34" charset="0"/>
              </a:rPr>
              <a:t>   </a:t>
            </a:r>
            <a:r>
              <a:rPr lang="fr-FR" sz="1200" b="1" dirty="0">
                <a:solidFill>
                  <a:srgbClr val="E7F806"/>
                </a:solidFill>
                <a:latin typeface="Calibri" panose="020F0502020204030204" pitchFamily="34" charset="0"/>
                <a:cs typeface="Calibri" panose="020F0502020204030204" pitchFamily="34" charset="0"/>
              </a:rPr>
              <a:t>Configurations personnelles </a:t>
            </a:r>
            <a:r>
              <a:rPr lang="fr-FR" sz="1200" dirty="0">
                <a:latin typeface="Calibri" panose="020F0502020204030204" pitchFamily="34" charset="0"/>
                <a:cs typeface="Calibri" panose="020F0502020204030204" pitchFamily="34" charset="0"/>
              </a:rPr>
              <a:t>- API développement (option)</a:t>
            </a:r>
          </a:p>
          <a:p>
            <a:pPr algn="ctr">
              <a:lnSpc>
                <a:spcPct val="150000"/>
              </a:lnSpc>
            </a:pPr>
            <a:r>
              <a:rPr lang="fr-FR" sz="1200" dirty="0">
                <a:latin typeface="Calibri" panose="020F0502020204030204" pitchFamily="34" charset="0"/>
                <a:cs typeface="Calibri" panose="020F0502020204030204" pitchFamily="34" charset="0"/>
              </a:rPr>
              <a:t>  </a:t>
            </a:r>
            <a:r>
              <a:rPr lang="fr-FR" sz="1200" b="1" dirty="0">
                <a:solidFill>
                  <a:schemeClr val="accent3">
                    <a:lumMod val="60000"/>
                    <a:lumOff val="40000"/>
                  </a:schemeClr>
                </a:solidFill>
                <a:latin typeface="Calibri" panose="020F0502020204030204" pitchFamily="34" charset="0"/>
                <a:cs typeface="Calibri" panose="020F0502020204030204" pitchFamily="34" charset="0"/>
              </a:rPr>
              <a:t> </a:t>
            </a:r>
            <a:r>
              <a:rPr lang="fr-FR" sz="1200" b="1" dirty="0">
                <a:solidFill>
                  <a:srgbClr val="E7F806"/>
                </a:solidFill>
                <a:latin typeface="Calibri" panose="020F0502020204030204" pitchFamily="34" charset="0"/>
                <a:cs typeface="Calibri" panose="020F0502020204030204" pitchFamily="34" charset="0"/>
              </a:rPr>
              <a:t>Vibrations</a:t>
            </a:r>
            <a:r>
              <a:rPr lang="fr-FR" sz="1200" b="1" dirty="0">
                <a:solidFill>
                  <a:schemeClr val="accent3">
                    <a:lumMod val="60000"/>
                    <a:lumOff val="40000"/>
                  </a:schemeClr>
                </a:solidFill>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 Unités physiques - Commentaires vocaux et textes</a:t>
            </a:r>
          </a:p>
          <a:p>
            <a:pPr algn="ctr">
              <a:lnSpc>
                <a:spcPct val="150000"/>
              </a:lnSpc>
            </a:pPr>
            <a:r>
              <a:rPr lang="fr-FR" sz="1200" dirty="0">
                <a:latin typeface="Calibri" panose="020F0502020204030204" pitchFamily="34" charset="0"/>
                <a:cs typeface="Calibri" panose="020F0502020204030204" pitchFamily="34" charset="0"/>
              </a:rPr>
              <a:t>   </a:t>
            </a:r>
            <a:r>
              <a:rPr lang="fr-FR" sz="1200" b="1" dirty="0">
                <a:solidFill>
                  <a:srgbClr val="E7F806"/>
                </a:solidFill>
                <a:latin typeface="Calibri" panose="020F0502020204030204" pitchFamily="34" charset="0"/>
                <a:cs typeface="Calibri" panose="020F0502020204030204" pitchFamily="34" charset="0"/>
              </a:rPr>
              <a:t>Générateur de bruit </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DnTw</a:t>
            </a:r>
            <a:r>
              <a:rPr lang="fr-FR" sz="1200" dirty="0">
                <a:latin typeface="Calibri" panose="020F0502020204030204" pitchFamily="34" charset="0"/>
                <a:cs typeface="Calibri" panose="020F0502020204030204" pitchFamily="34" charset="0"/>
              </a:rPr>
              <a:t> - </a:t>
            </a:r>
            <a:r>
              <a:rPr lang="fr-FR" sz="1200" dirty="0" err="1">
                <a:latin typeface="Calibri" panose="020F0502020204030204" pitchFamily="34" charset="0"/>
                <a:cs typeface="Calibri" panose="020F0502020204030204" pitchFamily="34" charset="0"/>
              </a:rPr>
              <a:t>LnTw</a:t>
            </a:r>
            <a:r>
              <a:rPr lang="fr-FR" sz="1200" dirty="0">
                <a:latin typeface="Calibri" panose="020F0502020204030204" pitchFamily="34" charset="0"/>
                <a:cs typeface="Calibri" panose="020F0502020204030204" pitchFamily="34" charset="0"/>
              </a:rPr>
              <a:t> - R - R’ - Equipement</a:t>
            </a:r>
          </a:p>
          <a:p>
            <a:pPr algn="ctr">
              <a:lnSpc>
                <a:spcPct val="150000"/>
              </a:lnSpc>
            </a:pPr>
            <a:r>
              <a:rPr lang="fr-FR" sz="1200" dirty="0">
                <a:latin typeface="Calibri" panose="020F0502020204030204" pitchFamily="34" charset="0"/>
                <a:cs typeface="Calibri" panose="020F0502020204030204" pitchFamily="34" charset="0"/>
              </a:rPr>
              <a:t>   </a:t>
            </a:r>
            <a:r>
              <a:rPr lang="fr-FR" sz="1200" b="1" dirty="0">
                <a:solidFill>
                  <a:srgbClr val="E7F806"/>
                </a:solidFill>
                <a:latin typeface="Calibri" panose="020F0502020204030204" pitchFamily="34" charset="0"/>
                <a:cs typeface="Calibri" panose="020F0502020204030204" pitchFamily="34" charset="0"/>
              </a:rPr>
              <a:t>Boussole acoustique </a:t>
            </a:r>
            <a:r>
              <a:rPr lang="fr-FR" sz="1200" dirty="0">
                <a:latin typeface="Calibri" panose="020F0502020204030204" pitchFamily="34" charset="0"/>
                <a:cs typeface="Calibri" panose="020F0502020204030204" pitchFamily="34" charset="0"/>
              </a:rPr>
              <a:t>- Protection tout-temps - </a:t>
            </a:r>
            <a:r>
              <a:rPr lang="fr-FR" sz="1200" b="1" dirty="0" err="1">
                <a:solidFill>
                  <a:srgbClr val="E7F806"/>
                </a:solidFill>
                <a:latin typeface="Calibri" panose="020F0502020204030204" pitchFamily="34" charset="0"/>
                <a:cs typeface="Calibri" panose="020F0502020204030204" pitchFamily="34" charset="0"/>
              </a:rPr>
              <a:t>NorCloud</a:t>
            </a:r>
            <a:endParaRPr lang="fr-FR" sz="1200" b="1" dirty="0">
              <a:solidFill>
                <a:srgbClr val="E7F806"/>
              </a:solidFill>
              <a:latin typeface="Calibri" panose="020F0502020204030204" pitchFamily="34" charset="0"/>
              <a:cs typeface="Calibri" panose="020F0502020204030204" pitchFamily="34" charset="0"/>
            </a:endParaRPr>
          </a:p>
        </p:txBody>
      </p:sp>
      <p:pic>
        <p:nvPicPr>
          <p:cNvPr id="12" name="Image 11">
            <a:extLst>
              <a:ext uri="{FF2B5EF4-FFF2-40B4-BE49-F238E27FC236}">
                <a16:creationId xmlns:a16="http://schemas.microsoft.com/office/drawing/2014/main" id="{49BF4643-4F4E-499D-B19B-9692F5CDEAE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3" b="89708" l="6815" r="93602">
                        <a14:foregroundMark x1="7371" y1="67872" x2="7371" y2="67872"/>
                        <a14:foregroundMark x1="8762" y1="47705" x2="8762" y2="47705"/>
                        <a14:foregroundMark x1="15160" y1="26287" x2="15160" y2="26287"/>
                        <a14:foregroundMark x1="16690" y1="20723" x2="16690" y2="20723"/>
                        <a14:foregroundMark x1="17803" y1="15438" x2="17803" y2="15438"/>
                        <a14:foregroundMark x1="19889" y1="9597" x2="19889" y2="9597"/>
                        <a14:foregroundMark x1="21280" y1="4868" x2="21280" y2="4868"/>
                        <a14:foregroundMark x1="93741" y1="58414" x2="93741" y2="58414"/>
                        <a14:foregroundMark x1="82058" y1="12100" x2="82058" y2="12100"/>
                        <a14:foregroundMark x1="80250" y1="5146" x2="80250" y2="5146"/>
                        <a14:foregroundMark x1="79555" y1="2503" x2="79555" y2="2503"/>
                        <a14:foregroundMark x1="84562" y1="19889" x2="84562" y2="19889"/>
                        <a14:foregroundMark x1="20028" y1="88873" x2="20028" y2="88873"/>
                      </a14:backgroundRemoval>
                    </a14:imgEffect>
                  </a14:imgLayer>
                </a14:imgProps>
              </a:ext>
              <a:ext uri="{28A0092B-C50C-407E-A947-70E740481C1C}">
                <a14:useLocalDpi xmlns:a14="http://schemas.microsoft.com/office/drawing/2010/main" val="0"/>
              </a:ext>
            </a:extLst>
          </a:blip>
          <a:srcRect/>
          <a:stretch>
            <a:fillRect/>
          </a:stretch>
        </p:blipFill>
        <p:spPr bwMode="auto">
          <a:xfrm>
            <a:off x="985267" y="5536137"/>
            <a:ext cx="3150663" cy="3150663"/>
          </a:xfrm>
          <a:prstGeom prst="rect">
            <a:avLst/>
          </a:prstGeom>
          <a:noFill/>
          <a:ln>
            <a:noFill/>
          </a:ln>
        </p:spPr>
      </p:pic>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spTree>
    <p:extLst>
      <p:ext uri="{BB962C8B-B14F-4D97-AF65-F5344CB8AC3E}">
        <p14:creationId xmlns:p14="http://schemas.microsoft.com/office/powerpoint/2010/main" val="117663035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MARQUEURS</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82630" y="1980524"/>
            <a:ext cx="5025892" cy="1498455"/>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Le codage en temps réel</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10 marqueurs identifiés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Marqueur d’intervalle ou instantané</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BD3CB568-7801-497B-92A7-C023E07C9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576" y="4257989"/>
            <a:ext cx="1905921" cy="3363394"/>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68DD1E15-FC19-43F6-B1E5-8999A5C3F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47" y="4257989"/>
            <a:ext cx="1905921" cy="3363394"/>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342056488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LOGICIEL </a:t>
            </a:r>
            <a:r>
              <a:rPr lang="fr-FR" sz="2400" b="1" dirty="0" err="1">
                <a:solidFill>
                  <a:srgbClr val="33CC33"/>
                </a:solidFill>
              </a:rPr>
              <a:t>NorVirtual</a:t>
            </a:r>
            <a:endParaRPr lang="fr-FR" sz="2400" b="1" dirty="0">
              <a:solidFill>
                <a:srgbClr val="33CC33"/>
              </a:solidFill>
            </a:endParaRP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1716926"/>
            <a:ext cx="5025892" cy="2892747"/>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Reproduction distante de l’écran et du clavier du sonomètre sur ordinateur PC ou sur smartphone</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Pilotage du sonomètre (100% des fonctions) par un smartphone en Wifi ou en 4G</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Idéal pour les formations ou la mesure à distance </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Commentaires vocaux et photos smartphone horodatés et intégrés dans le fichier de mesure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8B7E7D17-7FF9-43DD-982F-C83A8A525666}"/>
              </a:ext>
            </a:extLst>
          </p:cNvPr>
          <p:cNvPicPr>
            <a:picLocks noChangeAspect="1"/>
          </p:cNvPicPr>
          <p:nvPr/>
        </p:nvPicPr>
        <p:blipFill>
          <a:blip r:embed="rId2"/>
          <a:stretch>
            <a:fillRect/>
          </a:stretch>
        </p:blipFill>
        <p:spPr>
          <a:xfrm>
            <a:off x="775197" y="4957011"/>
            <a:ext cx="1272106" cy="3451369"/>
          </a:xfrm>
          <a:prstGeom prst="rect">
            <a:avLst/>
          </a:prstGeom>
        </p:spPr>
      </p:pic>
      <p:pic>
        <p:nvPicPr>
          <p:cNvPr id="7" name="Image 6" descr="Une image contenant texte, tableau de points&#10;&#10;Description générée automatiquement">
            <a:extLst>
              <a:ext uri="{FF2B5EF4-FFF2-40B4-BE49-F238E27FC236}">
                <a16:creationId xmlns:a16="http://schemas.microsoft.com/office/drawing/2014/main" id="{E17D66C2-BA68-4594-9B0D-95399B7BD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946" y="4840255"/>
            <a:ext cx="1553116" cy="345136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2577789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LOGICIEL </a:t>
            </a:r>
            <a:r>
              <a:rPr lang="fr-FR" sz="2400" b="1" dirty="0" err="1">
                <a:solidFill>
                  <a:srgbClr val="33CC33"/>
                </a:solidFill>
              </a:rPr>
              <a:t>NorConnect</a:t>
            </a:r>
            <a:endParaRPr lang="fr-FR" sz="2400" b="1" dirty="0">
              <a:solidFill>
                <a:srgbClr val="33CC33"/>
              </a:solidFill>
            </a:endParaRP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2034859"/>
            <a:ext cx="5025892" cy="2365808"/>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Transfert des mesures de l’instrument vers un ordinateur</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Visualisation des mesures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Export des mesures vers un fichier Excel ou un rapport automatique</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Concaténation des mesures ou extrait d’une mesure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7278E434-5015-4F25-BC45-4C509EB6E32F}"/>
              </a:ext>
            </a:extLst>
          </p:cNvPr>
          <p:cNvPicPr>
            <a:picLocks noChangeAspect="1"/>
          </p:cNvPicPr>
          <p:nvPr/>
        </p:nvPicPr>
        <p:blipFill rotWithShape="1">
          <a:blip r:embed="rId2"/>
          <a:srcRect r="44533" b="57143"/>
          <a:stretch/>
        </p:blipFill>
        <p:spPr>
          <a:xfrm>
            <a:off x="47653" y="5024411"/>
            <a:ext cx="4903349" cy="1956252"/>
          </a:xfrm>
          <a:prstGeom prst="rect">
            <a:avLst/>
          </a:prstGeom>
        </p:spPr>
      </p:pic>
    </p:spTree>
    <p:extLst>
      <p:ext uri="{BB962C8B-B14F-4D97-AF65-F5344CB8AC3E}">
        <p14:creationId xmlns:p14="http://schemas.microsoft.com/office/powerpoint/2010/main" val="28117498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LOGICIEL </a:t>
            </a:r>
            <a:r>
              <a:rPr lang="fr-FR" sz="2400" b="1" dirty="0" err="1">
                <a:solidFill>
                  <a:srgbClr val="33CC33"/>
                </a:solidFill>
              </a:rPr>
              <a:t>NorReview</a:t>
            </a:r>
            <a:endParaRPr lang="fr-FR" sz="2400" b="1" dirty="0">
              <a:solidFill>
                <a:srgbClr val="33CC33"/>
              </a:solidFill>
            </a:endParaRP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1554298"/>
            <a:ext cx="5025892" cy="1761925"/>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L’analyse acoustique au sens large</a:t>
            </a:r>
          </a:p>
          <a:p>
            <a:pPr marL="189667" algn="ctr">
              <a:lnSpc>
                <a:spcPct val="107000"/>
              </a:lnSpc>
              <a:spcAft>
                <a:spcPts val="338"/>
              </a:spcAft>
            </a:pPr>
            <a:r>
              <a:rPr lang="fr-FR" sz="1600" dirty="0" err="1">
                <a:latin typeface="Calibri" panose="020F0502020204030204" pitchFamily="34" charset="0"/>
                <a:ea typeface="Calibri" panose="020F0502020204030204" pitchFamily="34" charset="0"/>
                <a:cs typeface="Times New Roman" panose="02020603050405020304" pitchFamily="18" charset="0"/>
              </a:rPr>
              <a:t>Multicourbes</a:t>
            </a:r>
            <a:r>
              <a:rPr lang="fr-FR" sz="1600" dirty="0">
                <a:latin typeface="Calibri" panose="020F0502020204030204" pitchFamily="34" charset="0"/>
                <a:ea typeface="Calibri" panose="020F0502020204030204" pitchFamily="34" charset="0"/>
                <a:cs typeface="Times New Roman" panose="02020603050405020304" pitchFamily="18" charset="0"/>
              </a:rPr>
              <a:t> : bruit, vibration, météo, boussole acoustique, </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Codages multivoies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Tableaux de résultats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Rapports automatiques</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descr="Une image contenant texte, équipement électronique, capture d’écran, afficher&#10;&#10;Description générée automatiquement">
            <a:extLst>
              <a:ext uri="{FF2B5EF4-FFF2-40B4-BE49-F238E27FC236}">
                <a16:creationId xmlns:a16="http://schemas.microsoft.com/office/drawing/2014/main" id="{F32CABC1-83A7-447C-A1A7-882EA0DC4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374" y="6059407"/>
            <a:ext cx="3256751" cy="22429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Image 6">
            <a:extLst>
              <a:ext uri="{FF2B5EF4-FFF2-40B4-BE49-F238E27FC236}">
                <a16:creationId xmlns:a16="http://schemas.microsoft.com/office/drawing/2014/main" id="{A4FAE489-C6BE-438F-A1F6-DD368EF78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73" y="3543413"/>
            <a:ext cx="3256751" cy="22429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9653415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LOGICIEL Nor850</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82630" y="1548512"/>
            <a:ext cx="5025892" cy="3535103"/>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Le nouveau logiciel NORSONIC destiné à </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l’analyse acoustique générale, </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l’acoustique du bâtiment, </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la puissance acoustique, </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a:t>
            </a:r>
            <a:r>
              <a:rPr lang="fr-FR" sz="1600" dirty="0" err="1">
                <a:latin typeface="Calibri" panose="020F0502020204030204" pitchFamily="34" charset="0"/>
                <a:ea typeface="Calibri" panose="020F0502020204030204" pitchFamily="34" charset="0"/>
                <a:cs typeface="Times New Roman" panose="02020603050405020304" pitchFamily="18" charset="0"/>
              </a:rPr>
              <a:t>intensimétrie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Logiciel de mesure, de pilotage, d’analyse et d’édition de rapports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Pilotage mesure ballon d’impact</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Mesure Tr en sinus balayé</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Mesure isolement &gt; 70 dBA en sinus balayé et par bande 1/3 octave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99FB4FC5-177C-4D87-A5CF-BF16F5C250A6}"/>
              </a:ext>
            </a:extLst>
          </p:cNvPr>
          <p:cNvPicPr preferRelativeResize="0">
            <a:picLocks/>
          </p:cNvPicPr>
          <p:nvPr/>
        </p:nvPicPr>
        <p:blipFill>
          <a:blip r:embed="rId2"/>
          <a:stretch>
            <a:fillRect/>
          </a:stretch>
        </p:blipFill>
        <p:spPr>
          <a:xfrm>
            <a:off x="82630" y="5266845"/>
            <a:ext cx="2412000" cy="1440000"/>
          </a:xfrm>
          <a:prstGeom prst="rect">
            <a:avLst/>
          </a:prstGeom>
          <a:ln>
            <a:noFill/>
          </a:ln>
          <a:effectLst>
            <a:outerShdw blurRad="190500" algn="tl" rotWithShape="0">
              <a:srgbClr val="000000">
                <a:alpha val="70000"/>
              </a:srgbClr>
            </a:outerShdw>
          </a:effectLst>
        </p:spPr>
      </p:pic>
      <p:pic>
        <p:nvPicPr>
          <p:cNvPr id="7" name="Image 6">
            <a:extLst>
              <a:ext uri="{FF2B5EF4-FFF2-40B4-BE49-F238E27FC236}">
                <a16:creationId xmlns:a16="http://schemas.microsoft.com/office/drawing/2014/main" id="{02ED4025-D3FA-4920-AB94-1C56B64667D2}"/>
              </a:ext>
            </a:extLst>
          </p:cNvPr>
          <p:cNvPicPr preferRelativeResize="0">
            <a:picLocks/>
          </p:cNvPicPr>
          <p:nvPr/>
        </p:nvPicPr>
        <p:blipFill>
          <a:blip r:embed="rId3"/>
          <a:stretch>
            <a:fillRect/>
          </a:stretch>
        </p:blipFill>
        <p:spPr>
          <a:xfrm>
            <a:off x="2648872" y="6904213"/>
            <a:ext cx="2412000" cy="1440000"/>
          </a:xfrm>
          <a:prstGeom prst="rect">
            <a:avLst/>
          </a:prstGeom>
          <a:ln>
            <a:noFill/>
          </a:ln>
          <a:effectLst>
            <a:outerShdw blurRad="190500" algn="tl" rotWithShape="0">
              <a:srgbClr val="000000">
                <a:alpha val="70000"/>
              </a:srgbClr>
            </a:outerShdw>
          </a:effectLst>
        </p:spPr>
      </p:pic>
      <p:pic>
        <p:nvPicPr>
          <p:cNvPr id="9" name="Image 8">
            <a:extLst>
              <a:ext uri="{FF2B5EF4-FFF2-40B4-BE49-F238E27FC236}">
                <a16:creationId xmlns:a16="http://schemas.microsoft.com/office/drawing/2014/main" id="{F2ABFD58-3C1C-4DCD-AE29-F75A5A9D9349}"/>
              </a:ext>
            </a:extLst>
          </p:cNvPr>
          <p:cNvPicPr preferRelativeResize="0">
            <a:picLocks/>
          </p:cNvPicPr>
          <p:nvPr/>
        </p:nvPicPr>
        <p:blipFill>
          <a:blip r:embed="rId4"/>
          <a:stretch>
            <a:fillRect/>
          </a:stretch>
        </p:blipFill>
        <p:spPr>
          <a:xfrm>
            <a:off x="2571750" y="5266845"/>
            <a:ext cx="2412000" cy="1440000"/>
          </a:xfrm>
          <a:prstGeom prst="rect">
            <a:avLst/>
          </a:prstGeom>
          <a:ln>
            <a:noFill/>
          </a:ln>
          <a:effectLst>
            <a:outerShdw blurRad="190500" algn="tl" rotWithShape="0">
              <a:srgbClr val="000000">
                <a:alpha val="70000"/>
              </a:srgbClr>
            </a:outerShdw>
          </a:effectLst>
        </p:spPr>
      </p:pic>
      <p:pic>
        <p:nvPicPr>
          <p:cNvPr id="11" name="Image 10">
            <a:extLst>
              <a:ext uri="{FF2B5EF4-FFF2-40B4-BE49-F238E27FC236}">
                <a16:creationId xmlns:a16="http://schemas.microsoft.com/office/drawing/2014/main" id="{17983D6E-4F6D-4C09-AF59-4439B20E9957}"/>
              </a:ext>
            </a:extLst>
          </p:cNvPr>
          <p:cNvPicPr preferRelativeResize="0">
            <a:picLocks/>
          </p:cNvPicPr>
          <p:nvPr/>
        </p:nvPicPr>
        <p:blipFill rotWithShape="1">
          <a:blip r:embed="rId5"/>
          <a:srcRect l="31729" t="32650" r="31652" b="30732"/>
          <a:stretch/>
        </p:blipFill>
        <p:spPr>
          <a:xfrm>
            <a:off x="82630" y="6904213"/>
            <a:ext cx="2412000" cy="144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252031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RAPPORTS AUTOMATIQUES</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82630" y="1835438"/>
            <a:ext cx="5025892" cy="1800397"/>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Rapports personnalisables sous Excel</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Générateur de rapport </a:t>
            </a:r>
            <a:r>
              <a:rPr lang="fr-FR" sz="1600" dirty="0" err="1">
                <a:latin typeface="Calibri" panose="020F0502020204030204" pitchFamily="34" charset="0"/>
                <a:ea typeface="Calibri" panose="020F0502020204030204" pitchFamily="34" charset="0"/>
                <a:cs typeface="Times New Roman" panose="02020603050405020304" pitchFamily="18" charset="0"/>
              </a:rPr>
              <a:t>NorReport</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Rapport voisinage, ICPE, NF S 31010, Bruit routier,</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surveillance chantier, Attestation acoustique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9E325713-17CC-4674-9C32-84351CFFD84F}"/>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1318514" y="4021363"/>
            <a:ext cx="1224000" cy="1800000"/>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BC28DA0C-435D-4279-B459-65D00D6CC4BB}"/>
              </a:ext>
            </a:extLst>
          </p:cNvPr>
          <p:cNvPicPr preferRelativeResize="0">
            <a:picLocks/>
          </p:cNvPicPr>
          <p:nvPr/>
        </p:nvPicPr>
        <p:blipFill>
          <a:blip r:embed="rId3"/>
          <a:stretch>
            <a:fillRect/>
          </a:stretch>
        </p:blipFill>
        <p:spPr>
          <a:xfrm>
            <a:off x="3859436" y="4027309"/>
            <a:ext cx="1224000" cy="180000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913A8454-7800-450F-A6A2-B629703EC942}"/>
              </a:ext>
            </a:extLst>
          </p:cNvPr>
          <p:cNvPicPr preferRelativeResize="0">
            <a:picLocks/>
          </p:cNvPicPr>
          <p:nvPr/>
        </p:nvPicPr>
        <p:blipFill>
          <a:blip r:embed="rId4"/>
          <a:stretch>
            <a:fillRect/>
          </a:stretch>
        </p:blipFill>
        <p:spPr>
          <a:xfrm>
            <a:off x="657891" y="6257354"/>
            <a:ext cx="1224000" cy="1800000"/>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7D470672-2855-4995-89B8-7CD5341A2588}"/>
              </a:ext>
            </a:extLst>
          </p:cNvPr>
          <p:cNvPicPr preferRelativeResize="0">
            <a:picLocks/>
          </p:cNvPicPr>
          <p:nvPr/>
        </p:nvPicPr>
        <p:blipFill>
          <a:blip r:embed="rId5"/>
          <a:stretch>
            <a:fillRect/>
          </a:stretch>
        </p:blipFill>
        <p:spPr>
          <a:xfrm>
            <a:off x="45891" y="4021363"/>
            <a:ext cx="1224000" cy="1800000"/>
          </a:xfrm>
          <a:prstGeom prst="rect">
            <a:avLst/>
          </a:prstGeom>
          <a:ln>
            <a:noFill/>
          </a:ln>
          <a:effectLst>
            <a:outerShdw blurRad="292100" dist="139700" dir="2700000" algn="tl" rotWithShape="0">
              <a:srgbClr val="333333">
                <a:alpha val="65000"/>
              </a:srgbClr>
            </a:outerShdw>
          </a:effectLst>
        </p:spPr>
      </p:pic>
      <p:pic>
        <p:nvPicPr>
          <p:cNvPr id="12" name="Image 11">
            <a:extLst>
              <a:ext uri="{FF2B5EF4-FFF2-40B4-BE49-F238E27FC236}">
                <a16:creationId xmlns:a16="http://schemas.microsoft.com/office/drawing/2014/main" id="{8B14CE7C-1AC9-4E90-B342-39F91D3E8698}"/>
              </a:ext>
            </a:extLst>
          </p:cNvPr>
          <p:cNvPicPr preferRelativeResize="0">
            <a:picLocks/>
          </p:cNvPicPr>
          <p:nvPr/>
        </p:nvPicPr>
        <p:blipFill>
          <a:blip r:embed="rId6"/>
          <a:stretch>
            <a:fillRect/>
          </a:stretch>
        </p:blipFill>
        <p:spPr>
          <a:xfrm>
            <a:off x="1959750" y="6257354"/>
            <a:ext cx="1224000" cy="1800000"/>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634F43EA-43D0-4B01-A653-B3C5CC54AA99}"/>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2591137" y="4021363"/>
            <a:ext cx="1224000" cy="1800000"/>
          </a:xfrm>
          <a:prstGeom prst="rect">
            <a:avLst/>
          </a:prstGeom>
          <a:ln>
            <a:noFill/>
          </a:ln>
          <a:effectLst>
            <a:outerShdw blurRad="292100" dist="139700" dir="2700000" algn="tl" rotWithShape="0">
              <a:srgbClr val="333333">
                <a:alpha val="65000"/>
              </a:srgbClr>
            </a:outerShdw>
          </a:effectLst>
        </p:spPr>
      </p:pic>
      <p:pic>
        <p:nvPicPr>
          <p:cNvPr id="14" name="Image 13">
            <a:extLst>
              <a:ext uri="{FF2B5EF4-FFF2-40B4-BE49-F238E27FC236}">
                <a16:creationId xmlns:a16="http://schemas.microsoft.com/office/drawing/2014/main" id="{80E3D013-6C5E-44AB-A7B8-90A01A4FC1EB}"/>
              </a:ext>
            </a:extLst>
          </p:cNvPr>
          <p:cNvPicPr preferRelativeResize="0">
            <a:picLocks/>
          </p:cNvPicPr>
          <p:nvPr/>
        </p:nvPicPr>
        <p:blipFill rotWithShape="1">
          <a:blip r:embed="rId8"/>
          <a:srcRect t="5957" b="2701"/>
          <a:stretch/>
        </p:blipFill>
        <p:spPr bwMode="auto">
          <a:xfrm>
            <a:off x="3272037" y="6257354"/>
            <a:ext cx="1224000" cy="1800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2539417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GARANTIE</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47653" y="2468554"/>
            <a:ext cx="5025892" cy="2254944"/>
          </a:xfrm>
          <a:prstGeom prst="rect">
            <a:avLst/>
          </a:prstGeom>
          <a:noFill/>
        </p:spPr>
        <p:txBody>
          <a:bodyPr wrap="square" lIns="38576" tIns="19288" rIns="38576" bIns="19288" anchor="ctr" anchorCtr="0">
            <a:spAutoFit/>
          </a:bodyPr>
          <a:lstStyle/>
          <a:p>
            <a:pPr algn="ctr"/>
            <a:r>
              <a:rPr lang="fr-FR" sz="1600" dirty="0">
                <a:latin typeface="Calibri" panose="020F0502020204030204" pitchFamily="34" charset="0"/>
                <a:ea typeface="Calibri" panose="020F0502020204030204" pitchFamily="34" charset="0"/>
              </a:rPr>
              <a:t>Garantie 3 ans pièces et main d’œuvre</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Mise à jour </a:t>
            </a:r>
            <a:r>
              <a:rPr lang="fr-FR" sz="1600" dirty="0" err="1">
                <a:latin typeface="Calibri" panose="020F0502020204030204" pitchFamily="34" charset="0"/>
                <a:ea typeface="Calibri" panose="020F0502020204030204" pitchFamily="34" charset="0"/>
              </a:rPr>
              <a:t>firmware</a:t>
            </a:r>
            <a:r>
              <a:rPr lang="fr-FR" sz="1600" dirty="0">
                <a:latin typeface="Calibri" panose="020F0502020204030204" pitchFamily="34" charset="0"/>
                <a:ea typeface="Calibri" panose="020F0502020204030204" pitchFamily="34" charset="0"/>
              </a:rPr>
              <a:t> et logiciels</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Hot line</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Site support client</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Documents et modèles de rapport en libre service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B9AB3FE3-DB7B-44AA-B79B-1FE232FDF559}"/>
              </a:ext>
            </a:extLst>
          </p:cNvPr>
          <p:cNvPicPr>
            <a:picLocks noChangeAspect="1"/>
          </p:cNvPicPr>
          <p:nvPr/>
        </p:nvPicPr>
        <p:blipFill>
          <a:blip r:embed="rId2"/>
          <a:stretch>
            <a:fillRect/>
          </a:stretch>
        </p:blipFill>
        <p:spPr>
          <a:xfrm>
            <a:off x="215484" y="5753546"/>
            <a:ext cx="4712531" cy="1840832"/>
          </a:xfrm>
          <a:prstGeom prst="rect">
            <a:avLst/>
          </a:prstGeom>
        </p:spPr>
      </p:pic>
    </p:spTree>
    <p:extLst>
      <p:ext uri="{BB962C8B-B14F-4D97-AF65-F5344CB8AC3E}">
        <p14:creationId xmlns:p14="http://schemas.microsoft.com/office/powerpoint/2010/main" val="310247591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TARIF</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117608" y="2290148"/>
            <a:ext cx="5025892" cy="5044747"/>
          </a:xfrm>
          <a:prstGeom prst="rect">
            <a:avLst/>
          </a:prstGeom>
          <a:noFill/>
        </p:spPr>
        <p:txBody>
          <a:bodyPr wrap="square" lIns="38576" tIns="19288" rIns="38576" bIns="19288" anchor="ctr" anchorCtr="0">
            <a:spAutoFit/>
          </a:bodyPr>
          <a:lstStyle/>
          <a:p>
            <a:pPr algn="ctr">
              <a:lnSpc>
                <a:spcPct val="107000"/>
              </a:lnSpc>
              <a:spcAft>
                <a:spcPts val="338"/>
              </a:spcAft>
            </a:pPr>
            <a:r>
              <a:rPr lang="fr-FR" sz="2400" b="1" dirty="0">
                <a:solidFill>
                  <a:srgbClr val="E7F806"/>
                </a:solidFill>
                <a:latin typeface="Calibri" panose="020F0502020204030204" pitchFamily="34" charset="0"/>
              </a:rPr>
              <a:t>Moins de 600 €HT par mois sur 36 mois </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Crédit-bail à négocier avec votre banque</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Contactez-nous pour obtenir un devis</a:t>
            </a:r>
          </a:p>
          <a:p>
            <a:pPr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338"/>
              </a:spcAft>
            </a:pPr>
            <a:r>
              <a:rPr lang="fr-FR" sz="1600" b="1" dirty="0">
                <a:latin typeface="Calibri" panose="020F0502020204030204" pitchFamily="34" charset="0"/>
                <a:ea typeface="Calibri" panose="020F0502020204030204" pitchFamily="34" charset="0"/>
                <a:cs typeface="Times New Roman" panose="02020603050405020304" pitchFamily="18" charset="0"/>
              </a:rPr>
              <a:t>CONTENU :</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Sonomètre Nor145 Environnement et bâtiment</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Wifi – 4G - GPS</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Protection microphonique Nor1217</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Valise environnementale</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Boussole acoustique</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Géophone ou Accéléromètre </a:t>
            </a:r>
            <a:r>
              <a:rPr lang="fr-FR" sz="1600" dirty="0" err="1">
                <a:latin typeface="Calibri" panose="020F0502020204030204" pitchFamily="34" charset="0"/>
                <a:ea typeface="Calibri" panose="020F0502020204030204" pitchFamily="34" charset="0"/>
                <a:cs typeface="Times New Roman" panose="02020603050405020304" pitchFamily="18" charset="0"/>
              </a:rPr>
              <a:t>Vibrasens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Analyse FFT, STIPA,</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Calibreur Nor1255</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Vérification primitive LNE</a:t>
            </a:r>
          </a:p>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Logiciels </a:t>
            </a:r>
            <a:r>
              <a:rPr lang="fr-FR" sz="1600" dirty="0" err="1">
                <a:latin typeface="Calibri" panose="020F0502020204030204" pitchFamily="34" charset="0"/>
                <a:ea typeface="Calibri" panose="020F0502020204030204" pitchFamily="34" charset="0"/>
                <a:cs typeface="Times New Roman" panose="02020603050405020304" pitchFamily="18" charset="0"/>
              </a:rPr>
              <a:t>NorVirtual</a:t>
            </a: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600" dirty="0" err="1">
                <a:latin typeface="Calibri" panose="020F0502020204030204" pitchFamily="34" charset="0"/>
                <a:ea typeface="Calibri" panose="020F0502020204030204" pitchFamily="34" charset="0"/>
                <a:cs typeface="Times New Roman" panose="02020603050405020304" pitchFamily="18" charset="0"/>
              </a:rPr>
              <a:t>NorConnect</a:t>
            </a: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600" dirty="0" err="1">
                <a:latin typeface="Calibri" panose="020F0502020204030204" pitchFamily="34" charset="0"/>
                <a:ea typeface="Calibri" panose="020F0502020204030204" pitchFamily="34" charset="0"/>
                <a:cs typeface="Times New Roman" panose="02020603050405020304" pitchFamily="18" charset="0"/>
              </a:rPr>
              <a:t>NorReview</a:t>
            </a:r>
            <a:r>
              <a:rPr lang="fr-FR" sz="1600" dirty="0">
                <a:latin typeface="Calibri" panose="020F0502020204030204" pitchFamily="34" charset="0"/>
                <a:ea typeface="Calibri" panose="020F0502020204030204" pitchFamily="34" charset="0"/>
                <a:cs typeface="Times New Roman" panose="02020603050405020304" pitchFamily="18" charset="0"/>
              </a:rPr>
              <a:t>, Nor850</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spTree>
    <p:extLst>
      <p:ext uri="{BB962C8B-B14F-4D97-AF65-F5344CB8AC3E}">
        <p14:creationId xmlns:p14="http://schemas.microsoft.com/office/powerpoint/2010/main" val="118586842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API (option)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47653" y="1679254"/>
            <a:ext cx="5025892" cy="3194688"/>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Développement d’applications spécifiques,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Intégration du sonomètre dans un système de monitoring</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Cette fonctionnalité ouvre le sonomètre Nor145 aux intégrateurs de systèmes qui souhaitent développer des programmes d'application spéciaux. </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L'API est développée pour prendre en charge le mode environnemental uniquement (pas BA, STIPA ou SI).</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 API : Application </a:t>
            </a:r>
            <a:r>
              <a:rPr lang="fr-FR" sz="1600" dirty="0" err="1">
                <a:latin typeface="Calibri" panose="020F0502020204030204" pitchFamily="34" charset="0"/>
                <a:ea typeface="Calibri" panose="020F0502020204030204" pitchFamily="34" charset="0"/>
                <a:cs typeface="Times New Roman" panose="02020603050405020304" pitchFamily="18" charset="0"/>
              </a:rPr>
              <a:t>Programming</a:t>
            </a:r>
            <a:r>
              <a:rPr lang="fr-FR" sz="1600" dirty="0">
                <a:latin typeface="Calibri" panose="020F0502020204030204" pitchFamily="34" charset="0"/>
                <a:ea typeface="Calibri" panose="020F0502020204030204" pitchFamily="34" charset="0"/>
                <a:cs typeface="Times New Roman" panose="02020603050405020304" pitchFamily="18" charset="0"/>
              </a:rPr>
              <a:t> Interface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52776EDC-274E-442A-ABEE-0C82E27FFD9A}"/>
              </a:ext>
            </a:extLst>
          </p:cNvPr>
          <p:cNvPicPr>
            <a:picLocks noChangeAspect="1"/>
          </p:cNvPicPr>
          <p:nvPr/>
        </p:nvPicPr>
        <p:blipFill>
          <a:blip r:embed="rId2"/>
          <a:stretch>
            <a:fillRect/>
          </a:stretch>
        </p:blipFill>
        <p:spPr>
          <a:xfrm>
            <a:off x="963391" y="5085606"/>
            <a:ext cx="3216717" cy="32167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7464851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INTENSIMETRIE (option)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47653" y="1854088"/>
            <a:ext cx="5025892" cy="1270059"/>
          </a:xfrm>
          <a:prstGeom prst="rect">
            <a:avLst/>
          </a:prstGeom>
          <a:noFill/>
        </p:spPr>
        <p:txBody>
          <a:bodyPr wrap="square" lIns="38576" tIns="19288" rIns="38576" bIns="19288" anchor="ctr" anchorCtr="0">
            <a:spAutoFit/>
          </a:bodyPr>
          <a:lstStyle/>
          <a:p>
            <a:pPr algn="ctr"/>
            <a:r>
              <a:rPr lang="fr-FR" sz="1600" dirty="0">
                <a:latin typeface="Calibri" panose="020F0502020204030204" pitchFamily="34" charset="0"/>
                <a:ea typeface="Calibri" panose="020F0502020204030204" pitchFamily="34" charset="0"/>
              </a:rPr>
              <a:t>L’intensité acoustique est déterminée par le sonomètre Nor150 (version bi-voie du sonomètre Nor145), présentant à minima les mêmes caractéristiques</a:t>
            </a:r>
          </a:p>
          <a:p>
            <a:pPr algn="ctr"/>
            <a:r>
              <a:rPr lang="fr-FR" sz="1600" dirty="0">
                <a:latin typeface="Calibri" panose="020F0502020204030204" pitchFamily="34" charset="0"/>
              </a:rPr>
              <a:t>Puissance acoustique des machines</a:t>
            </a:r>
          </a:p>
          <a:p>
            <a:pPr algn="ctr"/>
            <a:r>
              <a:rPr lang="fr-FR" sz="1600" dirty="0">
                <a:latin typeface="Calibri" panose="020F0502020204030204" pitchFamily="34" charset="0"/>
              </a:rPr>
              <a:t>Recherche de fuites acoustiques</a:t>
            </a:r>
            <a:endParaRPr lang="fr-FR" sz="700" dirty="0"/>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B2845BB4-C5C5-4260-AB09-AE2E36AC59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7" b="94854" l="24478" r="67733">
                        <a14:foregroundMark x1="34075" y1="79277" x2="34075" y2="79277"/>
                        <a14:foregroundMark x1="29068" y1="95132" x2="29068" y2="95132"/>
                        <a14:foregroundMark x1="47566" y1="91933" x2="47566" y2="91933"/>
                        <a14:foregroundMark x1="37552" y1="90264" x2="37552" y2="90264"/>
                        <a14:foregroundMark x1="34214" y1="93185" x2="34214" y2="93185"/>
                        <a14:foregroundMark x1="33102" y1="90821" x2="33102" y2="90821"/>
                        <a14:foregroundMark x1="50487" y1="87344" x2="50487" y2="87344"/>
                        <a14:foregroundMark x1="64951" y1="84006" x2="64951" y2="84006"/>
                        <a14:foregroundMark x1="65090" y1="71210" x2="65090" y2="71210"/>
                        <a14:foregroundMark x1="64951" y1="73713" x2="64951" y2="73713"/>
                        <a14:foregroundMark x1="67594" y1="56328" x2="67594" y2="56328"/>
                        <a14:foregroundMark x1="65508" y1="13769" x2="65508" y2="13769"/>
                        <a14:foregroundMark x1="66064" y1="9597" x2="66064" y2="9597"/>
                        <a14:foregroundMark x1="65925" y1="9179" x2="65925" y2="9179"/>
                        <a14:foregroundMark x1="63978" y1="60501" x2="63978" y2="60501"/>
                        <a14:foregroundMark x1="31850" y1="3616" x2="31850" y2="3616"/>
                        <a14:foregroundMark x1="24478" y1="10848" x2="24478" y2="10848"/>
                        <a14:foregroundMark x1="30459" y1="60501" x2="30459" y2="60501"/>
                        <a14:foregroundMark x1="62448" y1="4590" x2="62448" y2="4590"/>
                      </a14:backgroundRemoval>
                    </a14:imgEffect>
                  </a14:imgLayer>
                </a14:imgProps>
              </a:ext>
            </a:extLst>
          </a:blip>
          <a:srcRect l="21282" r="26970"/>
          <a:stretch/>
        </p:blipFill>
        <p:spPr>
          <a:xfrm rot="5400000">
            <a:off x="1497670" y="5168961"/>
            <a:ext cx="2337553" cy="4814196"/>
          </a:xfrm>
          <a:prstGeom prst="rect">
            <a:avLst/>
          </a:prstGeom>
        </p:spPr>
      </p:pic>
      <p:pic>
        <p:nvPicPr>
          <p:cNvPr id="7" name="Image 6">
            <a:extLst>
              <a:ext uri="{FF2B5EF4-FFF2-40B4-BE49-F238E27FC236}">
                <a16:creationId xmlns:a16="http://schemas.microsoft.com/office/drawing/2014/main" id="{EDA74386-39D6-4D1B-BF27-B4455636FDCE}"/>
              </a:ext>
            </a:extLst>
          </p:cNvPr>
          <p:cNvPicPr>
            <a:picLocks noChangeAspect="1"/>
          </p:cNvPicPr>
          <p:nvPr/>
        </p:nvPicPr>
        <p:blipFill>
          <a:blip r:embed="rId4"/>
          <a:stretch>
            <a:fillRect/>
          </a:stretch>
        </p:blipFill>
        <p:spPr>
          <a:xfrm>
            <a:off x="259349" y="3539729"/>
            <a:ext cx="1694881" cy="1694881"/>
          </a:xfrm>
          <a:prstGeom prst="rect">
            <a:avLst/>
          </a:prstGeom>
        </p:spPr>
      </p:pic>
      <p:pic>
        <p:nvPicPr>
          <p:cNvPr id="9" name="Image 8">
            <a:extLst>
              <a:ext uri="{FF2B5EF4-FFF2-40B4-BE49-F238E27FC236}">
                <a16:creationId xmlns:a16="http://schemas.microsoft.com/office/drawing/2014/main" id="{F893BA2F-7B57-4932-82A9-3FCFFEBBF7E1}"/>
              </a:ext>
            </a:extLst>
          </p:cNvPr>
          <p:cNvPicPr>
            <a:picLocks noChangeAspect="1"/>
          </p:cNvPicPr>
          <p:nvPr/>
        </p:nvPicPr>
        <p:blipFill>
          <a:blip r:embed="rId5"/>
          <a:stretch>
            <a:fillRect/>
          </a:stretch>
        </p:blipFill>
        <p:spPr>
          <a:xfrm>
            <a:off x="259348" y="5385463"/>
            <a:ext cx="1694880" cy="1038961"/>
          </a:xfrm>
          <a:prstGeom prst="rect">
            <a:avLst/>
          </a:prstGeom>
        </p:spPr>
      </p:pic>
      <p:pic>
        <p:nvPicPr>
          <p:cNvPr id="11" name="Image 10">
            <a:extLst>
              <a:ext uri="{FF2B5EF4-FFF2-40B4-BE49-F238E27FC236}">
                <a16:creationId xmlns:a16="http://schemas.microsoft.com/office/drawing/2014/main" id="{01584D9B-B6FD-469C-B358-0867068D27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17" b="99626" l="4698" r="97148">
                        <a14:foregroundMark x1="22819" y1="13832" x2="22819" y2="13832"/>
                        <a14:foregroundMark x1="35235" y1="12710" x2="35235" y2="12710"/>
                        <a14:foregroundMark x1="44295" y1="7664" x2="44295" y2="7664"/>
                        <a14:foregroundMark x1="37584" y1="7664" x2="37584" y2="7664"/>
                        <a14:foregroundMark x1="26678" y1="10467" x2="26678" y2="10467"/>
                        <a14:foregroundMark x1="16107" y1="17757" x2="16107" y2="17757"/>
                        <a14:foregroundMark x1="13758" y1="24673" x2="14094" y2="25234"/>
                        <a14:foregroundMark x1="17114" y1="36075" x2="17953" y2="37383"/>
                        <a14:foregroundMark x1="21309" y1="48411" x2="22148" y2="50093"/>
                        <a14:foregroundMark x1="25839" y1="60187" x2="25839" y2="60187"/>
                        <a14:foregroundMark x1="29195" y1="69159" x2="29195" y2="69159"/>
                        <a14:foregroundMark x1="10403" y1="11402" x2="20470" y2="14766"/>
                        <a14:foregroundMark x1="20470" y1="14766" x2="14933" y2="26729"/>
                        <a14:foregroundMark x1="14933" y1="26729" x2="29698" y2="84112"/>
                        <a14:foregroundMark x1="29698" y1="84112" x2="6376" y2="8037"/>
                        <a14:foregroundMark x1="6376" y1="8037" x2="57886" y2="4860"/>
                        <a14:foregroundMark x1="57886" y1="4860" x2="67450" y2="16262"/>
                        <a14:foregroundMark x1="67450" y1="16262" x2="89262" y2="82056"/>
                        <a14:foregroundMark x1="89262" y1="82056" x2="70973" y2="15888"/>
                        <a14:foregroundMark x1="33221" y1="3551" x2="6711" y2="5234"/>
                        <a14:foregroundMark x1="6711" y1="5234" x2="6208" y2="18318"/>
                        <a14:foregroundMark x1="6208" y1="18318" x2="27517" y2="92336"/>
                        <a14:foregroundMark x1="27517" y1="92336" x2="36745" y2="85794"/>
                        <a14:foregroundMark x1="36745" y1="85794" x2="49329" y2="95701"/>
                        <a14:foregroundMark x1="49329" y1="95701" x2="70470" y2="91215"/>
                        <a14:foregroundMark x1="70470" y1="91215" x2="88087" y2="94953"/>
                        <a14:foregroundMark x1="88087" y1="94953" x2="78859" y2="86542"/>
                        <a14:foregroundMark x1="78859" y1="86542" x2="66946" y2="87103"/>
                        <a14:foregroundMark x1="66946" y1="87103" x2="78356" y2="86729"/>
                        <a14:foregroundMark x1="78356" y1="86729" x2="89765" y2="81682"/>
                        <a14:foregroundMark x1="89765" y1="81682" x2="93456" y2="82617"/>
                        <a14:foregroundMark x1="4698" y1="9346" x2="4698" y2="9346"/>
                        <a14:foregroundMark x1="8221" y1="3178" x2="8221" y2="3178"/>
                        <a14:foregroundMark x1="65436" y1="5047" x2="65436" y2="5047"/>
                        <a14:foregroundMark x1="61577" y1="4299" x2="61577" y2="4299"/>
                        <a14:foregroundMark x1="57886" y1="2617" x2="57886" y2="2617"/>
                        <a14:foregroundMark x1="69631" y1="7850" x2="69631" y2="7850"/>
                        <a14:foregroundMark x1="77517" y1="32523" x2="77517" y2="32523"/>
                        <a14:foregroundMark x1="87081" y1="61121" x2="87081" y2="61121"/>
                        <a14:foregroundMark x1="90604" y1="71963" x2="90604" y2="71963"/>
                        <a14:foregroundMark x1="96141" y1="89346" x2="96141" y2="89346"/>
                        <a14:foregroundMark x1="91946" y1="90280" x2="91946" y2="90280"/>
                        <a14:foregroundMark x1="90940" y1="90093" x2="90940" y2="90093"/>
                        <a14:foregroundMark x1="95134" y1="97196" x2="95134" y2="97196"/>
                        <a14:foregroundMark x1="97483" y1="92336" x2="97483" y2="92336"/>
                        <a14:foregroundMark x1="82718" y1="48037" x2="82718" y2="48037"/>
                        <a14:foregroundMark x1="84396" y1="53271" x2="84396" y2="53271"/>
                        <a14:foregroundMark x1="94966" y1="95888" x2="94966" y2="95888"/>
                        <a14:foregroundMark x1="89765" y1="97570" x2="89765" y2="97570"/>
                        <a14:foregroundMark x1="87248" y1="97944" x2="87248" y2="97944"/>
                        <a14:foregroundMark x1="85906" y1="98692" x2="85906" y2="98692"/>
                        <a14:foregroundMark x1="31711" y1="94953" x2="31711" y2="94953"/>
                        <a14:foregroundMark x1="72315" y1="17196" x2="72315" y2="17196"/>
                        <a14:foregroundMark x1="84564" y1="99626" x2="84564" y2="99626"/>
                        <a14:foregroundMark x1="79027" y1="37570" x2="79027" y2="37570"/>
                      </a14:backgroundRemoval>
                    </a14:imgEffect>
                  </a14:imgLayer>
                </a14:imgProps>
              </a:ext>
            </a:extLst>
          </a:blip>
          <a:stretch>
            <a:fillRect/>
          </a:stretch>
        </p:blipFill>
        <p:spPr>
          <a:xfrm>
            <a:off x="2146410" y="3539729"/>
            <a:ext cx="2927135" cy="2627551"/>
          </a:xfrm>
          <a:prstGeom prst="rect">
            <a:avLst/>
          </a:prstGeom>
        </p:spPr>
      </p:pic>
    </p:spTree>
    <p:extLst>
      <p:ext uri="{BB962C8B-B14F-4D97-AF65-F5344CB8AC3E}">
        <p14:creationId xmlns:p14="http://schemas.microsoft.com/office/powerpoint/2010/main" val="237587252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BOUSSOLE ACOUSTIQUE</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58804" y="2262063"/>
            <a:ext cx="5025892" cy="1795459"/>
          </a:xfrm>
          <a:prstGeom prst="rect">
            <a:avLst/>
          </a:prstGeom>
          <a:noFill/>
        </p:spPr>
        <p:txBody>
          <a:bodyPr wrap="square" lIns="38576" tIns="19288" rIns="38576" bIns="19288" anchor="ctr" anchorCtr="0">
            <a:spAutoFit/>
          </a:bodyPr>
          <a:lstStyle/>
          <a:p>
            <a:pPr algn="ctr"/>
            <a:r>
              <a:rPr lang="fr-FR" sz="1400" dirty="0">
                <a:latin typeface="Calibri" panose="020F0502020204030204" pitchFamily="34" charset="0"/>
                <a:ea typeface="Calibri" panose="020F0502020204030204" pitchFamily="34" charset="0"/>
              </a:rPr>
              <a:t>Information temps réel de la direction d’origine du bruit</a:t>
            </a:r>
          </a:p>
          <a:p>
            <a:pPr algn="ctr"/>
            <a:endParaRPr lang="fr-FR" sz="1400" dirty="0">
              <a:latin typeface="Calibri" panose="020F0502020204030204" pitchFamily="34" charset="0"/>
              <a:ea typeface="Calibri" panose="020F0502020204030204" pitchFamily="34" charset="0"/>
            </a:endParaRPr>
          </a:p>
          <a:p>
            <a:pPr algn="ctr"/>
            <a:r>
              <a:rPr lang="fr-FR" sz="1400" dirty="0">
                <a:latin typeface="Calibri" panose="020F0502020204030204" pitchFamily="34" charset="0"/>
                <a:ea typeface="Calibri" panose="020F0502020204030204" pitchFamily="34" charset="0"/>
              </a:rPr>
              <a:t>8 microphones MEMS</a:t>
            </a:r>
          </a:p>
          <a:p>
            <a:pPr algn="ctr"/>
            <a:endParaRPr lang="fr-FR" sz="1400" dirty="0">
              <a:latin typeface="Calibri" panose="020F0502020204030204" pitchFamily="34" charset="0"/>
              <a:ea typeface="Calibri" panose="020F0502020204030204" pitchFamily="34" charset="0"/>
            </a:endParaRPr>
          </a:p>
          <a:p>
            <a:pPr algn="ctr"/>
            <a:r>
              <a:rPr lang="fr-FR" sz="1400" dirty="0">
                <a:latin typeface="Calibri" panose="020F0502020204030204" pitchFamily="34" charset="0"/>
                <a:ea typeface="Calibri" panose="020F0502020204030204" pitchFamily="34" charset="0"/>
              </a:rPr>
              <a:t>Connexion LAN pour sonomètre Nor145</a:t>
            </a:r>
          </a:p>
          <a:p>
            <a:pPr algn="ctr"/>
            <a:endParaRPr lang="fr-FR" sz="1400" dirty="0">
              <a:latin typeface="Calibri" panose="020F0502020204030204" pitchFamily="34" charset="0"/>
              <a:ea typeface="Calibri" panose="020F0502020204030204" pitchFamily="34" charset="0"/>
            </a:endParaRPr>
          </a:p>
          <a:p>
            <a:pPr algn="ctr"/>
            <a:r>
              <a:rPr lang="fr-FR" sz="1400" dirty="0">
                <a:latin typeface="Calibri" panose="020F0502020204030204" pitchFamily="34" charset="0"/>
                <a:ea typeface="Calibri" panose="020F0502020204030204" pitchFamily="34" charset="0"/>
              </a:rPr>
              <a:t>Codage automatique des </a:t>
            </a:r>
            <a:r>
              <a:rPr lang="fr-FR" sz="1400" dirty="0" err="1">
                <a:latin typeface="Calibri" panose="020F0502020204030204" pitchFamily="34" charset="0"/>
                <a:ea typeface="Calibri" panose="020F0502020204030204" pitchFamily="34" charset="0"/>
              </a:rPr>
              <a:t>Leq</a:t>
            </a:r>
            <a:r>
              <a:rPr lang="fr-FR" sz="1400" dirty="0">
                <a:latin typeface="Calibri" panose="020F0502020204030204" pitchFamily="34" charset="0"/>
                <a:ea typeface="Calibri" panose="020F0502020204030204" pitchFamily="34" charset="0"/>
              </a:rPr>
              <a:t>-courts par secteur d’origine</a:t>
            </a:r>
          </a:p>
          <a:p>
            <a:pPr algn="ctr">
              <a:lnSpc>
                <a:spcPct val="150000"/>
              </a:lnSpc>
            </a:pPr>
            <a:endParaRPr lang="fr-FR" sz="1200" b="1" dirty="0">
              <a:solidFill>
                <a:srgbClr val="E7F806"/>
              </a:solidFill>
              <a:latin typeface="Calibri" panose="020F0502020204030204" pitchFamily="34" charset="0"/>
              <a:cs typeface="Calibri" panose="020F0502020204030204" pitchFamily="34" charset="0"/>
            </a:endParaRP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5FDD417F-D405-4FA8-9752-E60DE6441871}"/>
              </a:ext>
            </a:extLst>
          </p:cNvPr>
          <p:cNvPicPr>
            <a:picLocks noChangeAspect="1"/>
          </p:cNvPicPr>
          <p:nvPr/>
        </p:nvPicPr>
        <p:blipFill>
          <a:blip r:embed="rId2"/>
          <a:stretch>
            <a:fillRect/>
          </a:stretch>
        </p:blipFill>
        <p:spPr>
          <a:xfrm>
            <a:off x="4139785" y="159164"/>
            <a:ext cx="821098" cy="1684149"/>
          </a:xfrm>
          <a:prstGeom prst="rect">
            <a:avLst/>
          </a:prstGeom>
        </p:spPr>
      </p:pic>
      <p:pic>
        <p:nvPicPr>
          <p:cNvPr id="7" name="Image 6">
            <a:extLst>
              <a:ext uri="{FF2B5EF4-FFF2-40B4-BE49-F238E27FC236}">
                <a16:creationId xmlns:a16="http://schemas.microsoft.com/office/drawing/2014/main" id="{B210684F-3199-4FF9-9A88-0420211F3110}"/>
              </a:ext>
            </a:extLst>
          </p:cNvPr>
          <p:cNvPicPr>
            <a:picLocks noChangeAspect="1"/>
          </p:cNvPicPr>
          <p:nvPr/>
        </p:nvPicPr>
        <p:blipFill>
          <a:blip r:embed="rId3"/>
          <a:stretch>
            <a:fillRect/>
          </a:stretch>
        </p:blipFill>
        <p:spPr>
          <a:xfrm>
            <a:off x="305689" y="4393362"/>
            <a:ext cx="4579773" cy="2610987"/>
          </a:xfrm>
          <a:prstGeom prst="rect">
            <a:avLst/>
          </a:prstGeom>
        </p:spPr>
      </p:pic>
      <p:pic>
        <p:nvPicPr>
          <p:cNvPr id="9" name="Image 8">
            <a:extLst>
              <a:ext uri="{FF2B5EF4-FFF2-40B4-BE49-F238E27FC236}">
                <a16:creationId xmlns:a16="http://schemas.microsoft.com/office/drawing/2014/main" id="{637F43B7-B500-48B3-BD4E-277EFC419B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6293" y="7103566"/>
            <a:ext cx="1849285" cy="1400174"/>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1" name="Image 10" descr="Une image contenant texte, transport, aéronef, graphiques vectoriels&#10;&#10;Description générée automatiquement">
            <a:extLst>
              <a:ext uri="{FF2B5EF4-FFF2-40B4-BE49-F238E27FC236}">
                <a16:creationId xmlns:a16="http://schemas.microsoft.com/office/drawing/2014/main" id="{6573CDC1-CD4C-410D-8A4B-4298C7F4693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922" y="7103566"/>
            <a:ext cx="1953828" cy="1366640"/>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246365811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fontScale="85000" lnSpcReduction="10000"/>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MESURE BAS NIVEAUX (option)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47653" y="2297122"/>
            <a:ext cx="5025892" cy="1270059"/>
          </a:xfrm>
          <a:prstGeom prst="rect">
            <a:avLst/>
          </a:prstGeom>
          <a:noFill/>
        </p:spPr>
        <p:txBody>
          <a:bodyPr wrap="square" lIns="38576" tIns="19288" rIns="38576" bIns="19288" anchor="ctr" anchorCtr="0">
            <a:spAutoFit/>
          </a:bodyPr>
          <a:lstStyle/>
          <a:p>
            <a:pPr algn="ctr"/>
            <a:r>
              <a:rPr lang="fr-FR" sz="1600" dirty="0">
                <a:latin typeface="Calibri" panose="020F0502020204030204" pitchFamily="34" charset="0"/>
                <a:ea typeface="Calibri" panose="020F0502020204030204" pitchFamily="34" charset="0"/>
              </a:rPr>
              <a:t>Microphone et préamplificateur optionnels pour mesurer les niveaux sonores des espaces très calmes, des studio d’enregistrement, ...</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Mesure à partir de 6 dBA</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BA3E992F-8EE4-44BB-9668-025DCE9AFC1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30868" y1="83423" x2="30868" y2="83423"/>
                        <a14:backgroundMark x1="23927" y1="88288" x2="23927" y2="88288"/>
                        <a14:backgroundMark x1="22648" y1="88288" x2="22648" y2="88288"/>
                        <a14:backgroundMark x1="74612" y1="37838" x2="74612" y2="37838"/>
                      </a14:backgroundRemoval>
                    </a14:imgEffect>
                  </a14:imgLayer>
                </a14:imgProps>
              </a:ext>
            </a:extLst>
          </a:blip>
          <a:stretch>
            <a:fillRect/>
          </a:stretch>
        </p:blipFill>
        <p:spPr>
          <a:xfrm>
            <a:off x="688586" y="4108173"/>
            <a:ext cx="3766328" cy="1908960"/>
          </a:xfrm>
          <a:prstGeom prst="rect">
            <a:avLst/>
          </a:prstGeom>
        </p:spPr>
      </p:pic>
      <p:pic>
        <p:nvPicPr>
          <p:cNvPr id="7" name="Image 6">
            <a:extLst>
              <a:ext uri="{FF2B5EF4-FFF2-40B4-BE49-F238E27FC236}">
                <a16:creationId xmlns:a16="http://schemas.microsoft.com/office/drawing/2014/main" id="{0034E1CA-AE7D-4FAC-B892-061B51D85E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86" b="90811" l="8311" r="96438">
                        <a14:foregroundMark x1="9041" y1="74054" x2="9041" y2="74054"/>
                        <a14:foregroundMark x1="8311" y1="67748" x2="8311" y2="67748"/>
                        <a14:foregroundMark x1="8311" y1="74054" x2="8311" y2="74054"/>
                        <a14:foregroundMark x1="8311" y1="76216" x2="8311" y2="76216"/>
                        <a14:foregroundMark x1="8858" y1="78378" x2="8858" y2="78378"/>
                        <a14:foregroundMark x1="9406" y1="81081" x2="9406" y2="81081"/>
                        <a14:foregroundMark x1="13973" y1="90811" x2="13973" y2="90811"/>
                        <a14:foregroundMark x1="18995" y1="88829" x2="18995" y2="88829"/>
                        <a14:foregroundMark x1="80457" y1="17838" x2="80457" y2="17838"/>
                        <a14:foregroundMark x1="96438" y1="5586" x2="96438" y2="5586"/>
                      </a14:backgroundRemoval>
                    </a14:imgEffect>
                  </a14:imgLayer>
                </a14:imgProps>
              </a:ext>
            </a:extLst>
          </a:blip>
          <a:stretch>
            <a:fillRect/>
          </a:stretch>
        </p:blipFill>
        <p:spPr>
          <a:xfrm>
            <a:off x="877035" y="6017133"/>
            <a:ext cx="3835477" cy="1944008"/>
          </a:xfrm>
          <a:prstGeom prst="rect">
            <a:avLst/>
          </a:prstGeom>
        </p:spPr>
      </p:pic>
    </p:spTree>
    <p:extLst>
      <p:ext uri="{BB962C8B-B14F-4D97-AF65-F5344CB8AC3E}">
        <p14:creationId xmlns:p14="http://schemas.microsoft.com/office/powerpoint/2010/main" val="232598953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STATION METEO (option)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2312141"/>
            <a:ext cx="5025892" cy="2254944"/>
          </a:xfrm>
          <a:prstGeom prst="rect">
            <a:avLst/>
          </a:prstGeom>
          <a:noFill/>
        </p:spPr>
        <p:txBody>
          <a:bodyPr wrap="square" lIns="38576" tIns="19288" rIns="38576" bIns="19288" anchor="ctr" anchorCtr="0">
            <a:spAutoFit/>
          </a:bodyPr>
          <a:lstStyle/>
          <a:p>
            <a:pPr lvl="0" algn="ctr"/>
            <a:r>
              <a:rPr lang="fr-FR" sz="1600" dirty="0">
                <a:latin typeface="Calibri" panose="020F0502020204030204" pitchFamily="34" charset="0"/>
                <a:ea typeface="Cambria" panose="02040503050406030204" pitchFamily="18" charset="0"/>
                <a:cs typeface="Calibri" panose="020F0502020204030204" pitchFamily="34" charset="0"/>
              </a:rPr>
              <a:t>Station météo avec capteurs ultrasons</a:t>
            </a:r>
          </a:p>
          <a:p>
            <a:pPr lvl="0" algn="ctr"/>
            <a:endParaRPr lang="fr-FR" sz="1600" dirty="0">
              <a:latin typeface="Calibri" panose="020F0502020204030204" pitchFamily="34" charset="0"/>
              <a:ea typeface="Cambria" panose="02040503050406030204" pitchFamily="18" charset="0"/>
              <a:cs typeface="Calibri" panose="020F0502020204030204" pitchFamily="34" charset="0"/>
            </a:endParaRPr>
          </a:p>
          <a:p>
            <a:pPr lvl="0" algn="ctr"/>
            <a:r>
              <a:rPr lang="fr-FR" sz="1600" dirty="0">
                <a:latin typeface="Calibri" panose="020F0502020204030204" pitchFamily="34" charset="0"/>
                <a:ea typeface="Cambria" panose="02040503050406030204" pitchFamily="18" charset="0"/>
                <a:cs typeface="Calibri" panose="020F0502020204030204" pitchFamily="34" charset="0"/>
              </a:rPr>
              <a:t>Température, Humidité relative, Vitesse du vent, Direction du vent, Pression atmosphérique, Pluviométrie, Luminosité</a:t>
            </a:r>
          </a:p>
          <a:p>
            <a:pPr algn="ctr"/>
            <a:endParaRPr lang="fr-FR" sz="1600" dirty="0">
              <a:latin typeface="Calibri" panose="020F0502020204030204" pitchFamily="34" charset="0"/>
              <a:ea typeface="Cambria" panose="02040503050406030204" pitchFamily="18" charset="0"/>
              <a:cs typeface="Calibri" panose="020F0502020204030204" pitchFamily="34" charset="0"/>
            </a:endParaRPr>
          </a:p>
          <a:p>
            <a:pPr algn="ctr"/>
            <a:r>
              <a:rPr lang="fr-FR" sz="1600" dirty="0">
                <a:latin typeface="Calibri" panose="020F0502020204030204" pitchFamily="34" charset="0"/>
                <a:ea typeface="Cambria" panose="02040503050406030204" pitchFamily="18" charset="0"/>
                <a:cs typeface="Calibri" panose="020F0502020204030204" pitchFamily="34" charset="0"/>
              </a:rPr>
              <a:t>Chaque paramètre peut constituer un critère de codage des événements. Le fichier de mesure peut être codé dès l’apparition de pluie, ou dès que la vitesse du vent dépasse certaines conditions.</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957C813C-9C0F-4F31-8EC9-40992842AB0A}"/>
              </a:ext>
            </a:extLst>
          </p:cNvPr>
          <p:cNvPicPr>
            <a:picLocks noChangeAspect="1"/>
          </p:cNvPicPr>
          <p:nvPr/>
        </p:nvPicPr>
        <p:blipFill>
          <a:blip r:embed="rId2"/>
          <a:stretch>
            <a:fillRect/>
          </a:stretch>
        </p:blipFill>
        <p:spPr>
          <a:xfrm>
            <a:off x="1186708" y="5440720"/>
            <a:ext cx="2770083" cy="2254944"/>
          </a:xfrm>
          <a:prstGeom prst="rect">
            <a:avLst/>
          </a:prstGeom>
        </p:spPr>
      </p:pic>
    </p:spTree>
    <p:extLst>
      <p:ext uri="{BB962C8B-B14F-4D97-AF65-F5344CB8AC3E}">
        <p14:creationId xmlns:p14="http://schemas.microsoft.com/office/powerpoint/2010/main" val="341933704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ULTRASONS (option)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2435251"/>
            <a:ext cx="5025892" cy="2008723"/>
          </a:xfrm>
          <a:prstGeom prst="rect">
            <a:avLst/>
          </a:prstGeom>
          <a:noFill/>
        </p:spPr>
        <p:txBody>
          <a:bodyPr wrap="square" lIns="38576" tIns="19288" rIns="38576" bIns="19288" anchor="ctr" anchorCtr="0">
            <a:spAutoFit/>
          </a:bodyPr>
          <a:lstStyle/>
          <a:p>
            <a:pPr algn="ctr"/>
            <a:r>
              <a:rPr lang="fr-FR" sz="1600" dirty="0">
                <a:latin typeface="Calibri" panose="020F0502020204030204" pitchFamily="34" charset="0"/>
                <a:ea typeface="Calibri" panose="020F0502020204030204" pitchFamily="34" charset="0"/>
              </a:rPr>
              <a:t>Option disponible début 2022</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Mesure des ultrasons jusqu’à l’octave 31,5 kHz et la bande de 1/3 d’octave 40 kHz</a:t>
            </a:r>
          </a:p>
          <a:p>
            <a:pPr algn="ctr"/>
            <a:endParaRPr lang="fr-FR" sz="1600" dirty="0">
              <a:latin typeface="Calibri" panose="020F0502020204030204" pitchFamily="34" charset="0"/>
            </a:endParaRPr>
          </a:p>
          <a:p>
            <a:pPr algn="ctr"/>
            <a:r>
              <a:rPr lang="fr-FR" sz="1600" dirty="0">
                <a:latin typeface="Calibri" panose="020F0502020204030204" pitchFamily="34" charset="0"/>
              </a:rPr>
              <a:t>Réseau de pondération AU</a:t>
            </a:r>
          </a:p>
          <a:p>
            <a:pPr algn="ctr"/>
            <a:endParaRPr lang="fr-FR" sz="1600" dirty="0">
              <a:latin typeface="Calibri" panose="020F0502020204030204" pitchFamily="34" charset="0"/>
            </a:endParaRPr>
          </a:p>
          <a:p>
            <a:pPr algn="ctr"/>
            <a:r>
              <a:rPr lang="fr-FR" sz="1600" dirty="0">
                <a:latin typeface="Calibri" panose="020F0502020204030204" pitchFamily="34" charset="0"/>
              </a:rPr>
              <a:t>Nécessite un microphone spécifique</a:t>
            </a:r>
            <a:endParaRPr lang="fr-FR" sz="700" dirty="0"/>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spTree>
    <p:extLst>
      <p:ext uri="{BB962C8B-B14F-4D97-AF65-F5344CB8AC3E}">
        <p14:creationId xmlns:p14="http://schemas.microsoft.com/office/powerpoint/2010/main" val="246842896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CAMERA IP (option)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82630" y="2597050"/>
            <a:ext cx="5025892" cy="554158"/>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Caméra IP externe pour enregistrement image sur seuil sonore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descr="Une image contenant équipement électronique, projecteur&#10;&#10;Description générée automatiquement">
            <a:extLst>
              <a:ext uri="{FF2B5EF4-FFF2-40B4-BE49-F238E27FC236}">
                <a16:creationId xmlns:a16="http://schemas.microsoft.com/office/drawing/2014/main" id="{46E03810-1E6C-44D4-9B98-FE362CC4C90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7750" b="75500" l="1250" r="80750">
                        <a14:foregroundMark x1="73750" y1="19500" x2="73750" y2="19500"/>
                        <a14:foregroundMark x1="79250" y1="22250" x2="79250" y2="22250"/>
                        <a14:foregroundMark x1="69250" y1="17750" x2="69250" y2="17750"/>
                        <a14:foregroundMark x1="80750" y1="67500" x2="80750" y2="67500"/>
                        <a14:foregroundMark x1="51750" y1="75500" x2="51750" y2="75500"/>
                        <a14:foregroundMark x1="4750" y1="43500" x2="4750" y2="43500"/>
                        <a14:foregroundMark x1="1250" y1="41250" x2="1250" y2="41250"/>
                      </a14:backgroundRemoval>
                    </a14:imgEffect>
                  </a14:imgLayer>
                </a14:imgProps>
              </a:ext>
              <a:ext uri="{28A0092B-C50C-407E-A947-70E740481C1C}">
                <a14:useLocalDpi xmlns:a14="http://schemas.microsoft.com/office/drawing/2010/main" val="0"/>
              </a:ext>
            </a:extLst>
          </a:blip>
          <a:srcRect t="11617" r="17448" b="17793"/>
          <a:stretch/>
        </p:blipFill>
        <p:spPr>
          <a:xfrm>
            <a:off x="3274554" y="3962053"/>
            <a:ext cx="1426612" cy="1219894"/>
          </a:xfrm>
          <a:prstGeom prst="rect">
            <a:avLst/>
          </a:prstGeom>
        </p:spPr>
      </p:pic>
      <p:pic>
        <p:nvPicPr>
          <p:cNvPr id="9" name="Image 8">
            <a:extLst>
              <a:ext uri="{FF2B5EF4-FFF2-40B4-BE49-F238E27FC236}">
                <a16:creationId xmlns:a16="http://schemas.microsoft.com/office/drawing/2014/main" id="{E751AD13-564F-4151-8B81-532DB46DF08B}"/>
              </a:ext>
            </a:extLst>
          </p:cNvPr>
          <p:cNvPicPr>
            <a:picLocks noChangeAspect="1"/>
          </p:cNvPicPr>
          <p:nvPr/>
        </p:nvPicPr>
        <p:blipFill>
          <a:blip r:embed="rId4"/>
          <a:stretch>
            <a:fillRect/>
          </a:stretch>
        </p:blipFill>
        <p:spPr>
          <a:xfrm>
            <a:off x="442334" y="3920246"/>
            <a:ext cx="2431089" cy="3238544"/>
          </a:xfrm>
          <a:prstGeom prst="rect">
            <a:avLst/>
          </a:prstGeom>
          <a:ln>
            <a:noFill/>
          </a:ln>
          <a:effectLst>
            <a:outerShdw blurRad="190500" algn="tl" rotWithShape="0">
              <a:srgbClr val="000000">
                <a:alpha val="70000"/>
              </a:srgbClr>
            </a:outerShdw>
          </a:effectLst>
        </p:spPr>
      </p:pic>
      <p:pic>
        <p:nvPicPr>
          <p:cNvPr id="2" name="Image 1">
            <a:extLst>
              <a:ext uri="{FF2B5EF4-FFF2-40B4-BE49-F238E27FC236}">
                <a16:creationId xmlns:a16="http://schemas.microsoft.com/office/drawing/2014/main" id="{0DB65163-DBC1-45A0-8221-CA71ABC1116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0750" y1="55850" x2="40750" y2="55850"/>
                        <a14:foregroundMark x1="46600" y1="51300" x2="46600" y2="51300"/>
                        <a14:foregroundMark x1="50100" y1="51100" x2="50100" y2="51100"/>
                        <a14:foregroundMark x1="55500" y1="51100" x2="55500" y2="51100"/>
                        <a14:foregroundMark x1="57650" y1="51100" x2="50400" y2="56800"/>
                        <a14:foregroundMark x1="50400" y1="56800" x2="60500" y2="56000"/>
                        <a14:foregroundMark x1="60500" y1="56000" x2="53050" y2="61950"/>
                        <a14:foregroundMark x1="53050" y1="61950" x2="58900" y2="54600"/>
                        <a14:foregroundMark x1="58900" y1="54600" x2="60250" y2="44500"/>
                        <a14:foregroundMark x1="60250" y1="44500" x2="58350" y2="34350"/>
                        <a14:foregroundMark x1="58350" y1="34350" x2="45400" y2="33850"/>
                        <a14:foregroundMark x1="45400" y1="33850" x2="47500" y2="66900"/>
                        <a14:foregroundMark x1="50100" y1="67150" x2="50100" y2="67150"/>
                        <a14:foregroundMark x1="48150" y1="67150" x2="57900" y2="66500"/>
                        <a14:foregroundMark x1="57900" y1="66500" x2="50300" y2="64550"/>
                        <a14:foregroundMark x1="47050" y1="32650" x2="56950" y2="32550"/>
                        <a14:foregroundMark x1="56950" y1="32550" x2="60700" y2="41350"/>
                        <a14:foregroundMark x1="60700" y1="41350" x2="60700" y2="41550"/>
                        <a14:foregroundMark x1="60700" y1="33100" x2="60700" y2="40450"/>
                      </a14:backgroundRemoval>
                    </a14:imgEffect>
                  </a14:imgLayer>
                </a14:imgProps>
              </a:ext>
            </a:extLst>
          </a:blip>
          <a:srcRect l="36206" t="24851" r="32791" b="27236"/>
          <a:stretch/>
        </p:blipFill>
        <p:spPr>
          <a:xfrm>
            <a:off x="3512634" y="5657236"/>
            <a:ext cx="1051153" cy="1624510"/>
          </a:xfrm>
          <a:prstGeom prst="rect">
            <a:avLst/>
          </a:prstGeom>
        </p:spPr>
      </p:pic>
    </p:spTree>
    <p:extLst>
      <p:ext uri="{BB962C8B-B14F-4D97-AF65-F5344CB8AC3E}">
        <p14:creationId xmlns:p14="http://schemas.microsoft.com/office/powerpoint/2010/main" val="214130243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fontScale="92500"/>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SERVEUR </a:t>
            </a:r>
            <a:r>
              <a:rPr lang="fr-FR" sz="2400" b="1" dirty="0" err="1">
                <a:solidFill>
                  <a:srgbClr val="33CC33"/>
                </a:solidFill>
              </a:rPr>
              <a:t>NorCloud</a:t>
            </a:r>
            <a:r>
              <a:rPr lang="fr-FR" sz="2400" b="1" dirty="0">
                <a:solidFill>
                  <a:srgbClr val="33CC33"/>
                </a:solidFill>
              </a:rPr>
              <a:t> (option)</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1875691"/>
            <a:ext cx="5025892" cy="2102338"/>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Monitoring bruit et vibration</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Consultation distante des données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Editions de rapports automatiques périodiques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Ecoute distante de l’audio</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Visualisation des images obtenues sur seuil</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Indication direction du bruit</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Alarmes sur seuil</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428E5A09-9D5D-4B42-BBA3-7D973841B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999" y="5806080"/>
            <a:ext cx="2723154" cy="2723154"/>
          </a:xfrm>
          <a:prstGeom prst="rect">
            <a:avLst/>
          </a:prstGeom>
          <a:ln>
            <a:noFill/>
          </a:ln>
          <a:effectLst>
            <a:outerShdw blurRad="190500" algn="tl" rotWithShape="0">
              <a:srgbClr val="000000">
                <a:alpha val="70000"/>
              </a:srgbClr>
            </a:outerShdw>
          </a:effectLst>
        </p:spPr>
      </p:pic>
      <p:pic>
        <p:nvPicPr>
          <p:cNvPr id="7" name="Image 6" descr="Une image contenant texte, équipement électronique, cadre&#10;&#10;Description générée automatiquement">
            <a:extLst>
              <a:ext uri="{FF2B5EF4-FFF2-40B4-BE49-F238E27FC236}">
                <a16:creationId xmlns:a16="http://schemas.microsoft.com/office/drawing/2014/main" id="{C10B0750-01C2-4454-8802-FD7C1E7A281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75" b="89708" l="4312" r="96245">
                        <a14:foregroundMark x1="8901" y1="24478" x2="8901" y2="24478"/>
                        <a14:foregroundMark x1="10014" y1="32267" x2="10014" y2="32267"/>
                        <a14:foregroundMark x1="18915" y1="64117" x2="18915" y2="64117"/>
                        <a14:foregroundMark x1="30598" y1="63421" x2="30598" y2="63421"/>
                        <a14:foregroundMark x1="39777" y1="36022" x2="39777" y2="36022"/>
                        <a14:foregroundMark x1="31154" y1="37274" x2="31154" y2="37274"/>
                        <a14:foregroundMark x1="23644" y1="41029" x2="23644" y2="41029"/>
                        <a14:foregroundMark x1="15160" y1="45619" x2="15994" y2="45897"/>
                        <a14:foregroundMark x1="21836" y1="71349" x2="22392" y2="71349"/>
                        <a14:foregroundMark x1="23922" y1="80946" x2="24618" y2="80946"/>
                        <a14:foregroundMark x1="41446" y1="82476" x2="42420" y2="82058"/>
                        <a14:foregroundMark x1="57024" y1="80529" x2="57024" y2="80529"/>
                        <a14:foregroundMark x1="96245" y1="72323" x2="96245" y2="72323"/>
                        <a14:foregroundMark x1="44645" y1="17803" x2="44645" y2="17803"/>
                        <a14:foregroundMark x1="4312" y1="16412" x2="4312" y2="16412"/>
                      </a14:backgroundRemoval>
                    </a14:imgEffect>
                  </a14:imgLayer>
                </a14:imgProps>
              </a:ext>
              <a:ext uri="{28A0092B-C50C-407E-A947-70E740481C1C}">
                <a14:useLocalDpi xmlns:a14="http://schemas.microsoft.com/office/drawing/2010/main" val="0"/>
              </a:ext>
            </a:extLst>
          </a:blip>
          <a:stretch>
            <a:fillRect/>
          </a:stretch>
        </p:blipFill>
        <p:spPr>
          <a:xfrm>
            <a:off x="1580890" y="3941968"/>
            <a:ext cx="1864112" cy="1864112"/>
          </a:xfrm>
          <a:prstGeom prst="rect">
            <a:avLst/>
          </a:prstGeom>
        </p:spPr>
      </p:pic>
    </p:spTree>
    <p:extLst>
      <p:ext uri="{BB962C8B-B14F-4D97-AF65-F5344CB8AC3E}">
        <p14:creationId xmlns:p14="http://schemas.microsoft.com/office/powerpoint/2010/main" val="4246983266"/>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BI-VOIE (option)</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3" name="Image 2">
            <a:extLst>
              <a:ext uri="{FF2B5EF4-FFF2-40B4-BE49-F238E27FC236}">
                <a16:creationId xmlns:a16="http://schemas.microsoft.com/office/drawing/2014/main" id="{13BCD235-4DFF-4966-BD12-3D1D23B558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558" b="95795" l="9934" r="89934">
                        <a14:foregroundMark x1="19735" y1="92034" x2="52053" y2="92398"/>
                        <a14:foregroundMark x1="52053" y1="92398" x2="32053" y2="90700"/>
                        <a14:foregroundMark x1="32053" y1="90700" x2="66490" y2="93166"/>
                        <a14:foregroundMark x1="66490" y1="93166" x2="33907" y2="94420"/>
                        <a14:foregroundMark x1="33907" y1="94420" x2="80662" y2="95875"/>
                        <a14:foregroundMark x1="46358" y1="3882" x2="44901" y2="28670"/>
                        <a14:foregroundMark x1="49272" y1="17307" x2="49272" y2="17307"/>
                        <a14:foregroundMark x1="50728" y1="12131" x2="50728" y2="12131"/>
                        <a14:foregroundMark x1="48742" y1="7845" x2="48742" y2="7845"/>
                        <a14:foregroundMark x1="47285" y1="5216" x2="51656" y2="11241"/>
                        <a14:foregroundMark x1="52583" y1="11241" x2="52583" y2="11241"/>
                        <a14:foregroundMark x1="54570" y1="3558" x2="54570" y2="3558"/>
                        <a14:foregroundMark x1="54040" y1="7279" x2="54040" y2="7279"/>
                        <a14:foregroundMark x1="54040" y1="10958" x2="54040" y2="10958"/>
                        <a14:foregroundMark x1="54040" y1="15528" x2="54040" y2="15528"/>
                        <a14:foregroundMark x1="54570" y1="17145" x2="54570" y2="17145"/>
                        <a14:foregroundMark x1="56291" y1="27820" x2="56291" y2="27820"/>
                        <a14:foregroundMark x1="54702" y1="7966" x2="55099" y2="11646"/>
                        <a14:foregroundMark x1="54967" y1="19288" x2="54437" y2="21593"/>
                      </a14:backgroundRemoval>
                    </a14:imgEffect>
                  </a14:imgLayer>
                </a14:imgProps>
              </a:ext>
              <a:ext uri="{28A0092B-C50C-407E-A947-70E740481C1C}">
                <a14:useLocalDpi xmlns:a14="http://schemas.microsoft.com/office/drawing/2010/main" val="0"/>
              </a:ext>
            </a:extLst>
          </a:blip>
          <a:stretch>
            <a:fillRect/>
          </a:stretch>
        </p:blipFill>
        <p:spPr>
          <a:xfrm>
            <a:off x="-66632" y="1498664"/>
            <a:ext cx="2191509" cy="7177395"/>
          </a:xfrm>
          <a:prstGeom prst="rect">
            <a:avLst/>
          </a:prstGeom>
        </p:spPr>
      </p:pic>
      <p:pic>
        <p:nvPicPr>
          <p:cNvPr id="12" name="Image 11">
            <a:extLst>
              <a:ext uri="{FF2B5EF4-FFF2-40B4-BE49-F238E27FC236}">
                <a16:creationId xmlns:a16="http://schemas.microsoft.com/office/drawing/2014/main" id="{DA30535E-6E00-49FE-8EBA-C0D4504403F2}"/>
              </a:ext>
            </a:extLst>
          </p:cNvPr>
          <p:cNvPicPr>
            <a:picLocks noChangeAspect="1"/>
          </p:cNvPicPr>
          <p:nvPr/>
        </p:nvPicPr>
        <p:blipFill>
          <a:blip r:embed="rId4">
            <a:duotone>
              <a:schemeClr val="accent2">
                <a:shade val="45000"/>
                <a:satMod val="135000"/>
              </a:schemeClr>
              <a:prstClr val="white"/>
            </a:duotone>
          </a:blip>
          <a:stretch>
            <a:fillRect/>
          </a:stretch>
        </p:blipFill>
        <p:spPr>
          <a:xfrm>
            <a:off x="3040357" y="1666788"/>
            <a:ext cx="2147473" cy="7020012"/>
          </a:xfrm>
          <a:prstGeom prst="rect">
            <a:avLst/>
          </a:prstGeom>
        </p:spPr>
      </p:pic>
      <p:sp>
        <p:nvSpPr>
          <p:cNvPr id="10" name="Rectangle 9">
            <a:extLst>
              <a:ext uri="{FF2B5EF4-FFF2-40B4-BE49-F238E27FC236}">
                <a16:creationId xmlns:a16="http://schemas.microsoft.com/office/drawing/2014/main" id="{B4AEE40B-F282-4B8E-A2E2-0EA7204BC8CE}"/>
              </a:ext>
            </a:extLst>
          </p:cNvPr>
          <p:cNvSpPr>
            <a:spLocks/>
          </p:cNvSpPr>
          <p:nvPr/>
        </p:nvSpPr>
        <p:spPr>
          <a:xfrm>
            <a:off x="1338276" y="1583022"/>
            <a:ext cx="2514600" cy="3593772"/>
          </a:xfrm>
          <a:prstGeom prst="rect">
            <a:avLst/>
          </a:prstGeom>
          <a:noFill/>
        </p:spPr>
        <p:txBody>
          <a:bodyPr wrap="square" lIns="38576" tIns="19288" rIns="38576" bIns="19288" anchor="ctr" anchorCtr="0">
            <a:spAutoFit/>
          </a:bodyPr>
          <a:lstStyle/>
          <a:p>
            <a:pPr algn="ctr"/>
            <a:r>
              <a:rPr lang="fr-FR" sz="1600" dirty="0">
                <a:latin typeface="Calibri" panose="020F0502020204030204" pitchFamily="34" charset="0"/>
                <a:ea typeface="Calibri" panose="020F0502020204030204" pitchFamily="34" charset="0"/>
              </a:rPr>
              <a:t>Sonomètre modèle Nor150</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Possède une deuxième voie de mesure</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Intègre un appareil photo</a:t>
            </a:r>
          </a:p>
          <a:p>
            <a:pPr algn="ctr"/>
            <a:endParaRPr lang="fr-FR" sz="1600" dirty="0">
              <a:latin typeface="Calibri" panose="020F0502020204030204" pitchFamily="34" charset="0"/>
              <a:ea typeface="Calibri" panose="020F0502020204030204" pitchFamily="34" charset="0"/>
            </a:endParaRPr>
          </a:p>
          <a:p>
            <a:pPr algn="ctr"/>
            <a:r>
              <a:rPr lang="fr-FR" sz="1600" dirty="0">
                <a:latin typeface="Calibri" panose="020F0502020204030204" pitchFamily="34" charset="0"/>
                <a:ea typeface="Calibri" panose="020F0502020204030204" pitchFamily="34" charset="0"/>
              </a:rPr>
              <a:t>Légèrement plus lourd et plus épais</a:t>
            </a:r>
          </a:p>
          <a:p>
            <a:pPr algn="ctr"/>
            <a:endParaRPr lang="fr-FR" sz="1600" dirty="0">
              <a:latin typeface="Calibri" panose="020F0502020204030204" pitchFamily="34" charset="0"/>
              <a:ea typeface="Calibri" panose="020F0502020204030204" pitchFamily="34" charset="0"/>
            </a:endParaRPr>
          </a:p>
          <a:p>
            <a:pPr algn="ctr"/>
            <a:r>
              <a:rPr lang="fr-FR" sz="1600" dirty="0" err="1">
                <a:latin typeface="Calibri" panose="020F0502020204030204" pitchFamily="34" charset="0"/>
              </a:rPr>
              <a:t>Intensimétrie</a:t>
            </a:r>
            <a:endParaRPr lang="fr-FR" sz="1600" dirty="0">
              <a:latin typeface="Calibri" panose="020F0502020204030204" pitchFamily="34" charset="0"/>
            </a:endParaRPr>
          </a:p>
          <a:p>
            <a:pPr algn="ctr"/>
            <a:endParaRPr lang="fr-FR" sz="1600" dirty="0">
              <a:latin typeface="Calibri" panose="020F0502020204030204" pitchFamily="34" charset="0"/>
            </a:endParaRPr>
          </a:p>
          <a:p>
            <a:pPr algn="ctr"/>
            <a:r>
              <a:rPr lang="fr-FR" sz="1600" dirty="0">
                <a:latin typeface="Calibri" panose="020F0502020204030204" pitchFamily="34" charset="0"/>
              </a:rPr>
              <a:t>Mesure bi-voie bruit/bruit ou bruit/vibration</a:t>
            </a:r>
          </a:p>
          <a:p>
            <a:pPr algn="ctr"/>
            <a:endParaRPr lang="fr-FR" sz="700" dirty="0"/>
          </a:p>
        </p:txBody>
      </p:sp>
    </p:spTree>
    <p:extLst>
      <p:ext uri="{BB962C8B-B14F-4D97-AF65-F5344CB8AC3E}">
        <p14:creationId xmlns:p14="http://schemas.microsoft.com/office/powerpoint/2010/main" val="325328281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INTELLIGIBILITE STIPA</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47653" y="2018372"/>
            <a:ext cx="5025892" cy="1977945"/>
          </a:xfrm>
          <a:prstGeom prst="rect">
            <a:avLst/>
          </a:prstGeom>
          <a:noFill/>
        </p:spPr>
        <p:txBody>
          <a:bodyPr wrap="square" lIns="38576" tIns="19288" rIns="38576" bIns="19288" anchor="ctr" anchorCtr="0">
            <a:spAutoFit/>
          </a:bodyPr>
          <a:lstStyle/>
          <a:p>
            <a:pPr algn="ctr"/>
            <a:r>
              <a:rPr lang="fr-FR" sz="1400" dirty="0">
                <a:latin typeface="Calibri" panose="020F0502020204030204" pitchFamily="34" charset="0"/>
                <a:ea typeface="Calibri" panose="020F0502020204030204" pitchFamily="34" charset="0"/>
              </a:rPr>
              <a:t>Estimation de l’intelligibilité STI selon </a:t>
            </a:r>
            <a:r>
              <a:rPr lang="fr-FR" sz="1400" dirty="0">
                <a:latin typeface="Calibri" panose="020F0502020204030204" pitchFamily="34" charset="0"/>
                <a:ea typeface="Calibri" panose="020F0502020204030204" pitchFamily="34" charset="0"/>
                <a:cs typeface="Times New Roman" panose="02020603050405020304" pitchFamily="18" charset="0"/>
              </a:rPr>
              <a:t>CEI 60268-16 (2020)</a:t>
            </a:r>
          </a:p>
          <a:p>
            <a:pPr algn="ct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400" dirty="0">
                <a:latin typeface="Calibri" panose="020F0502020204030204" pitchFamily="34" charset="0"/>
                <a:ea typeface="Calibri" panose="020F0502020204030204" pitchFamily="34" charset="0"/>
                <a:cs typeface="Times New Roman" panose="02020603050405020304" pitchFamily="18" charset="0"/>
              </a:rPr>
              <a:t>Calcul du STIPA et du CIS</a:t>
            </a:r>
          </a:p>
          <a:p>
            <a:pPr algn="ct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400" dirty="0">
                <a:latin typeface="Calibri" panose="020F0502020204030204" pitchFamily="34" charset="0"/>
                <a:ea typeface="Calibri" panose="020F0502020204030204" pitchFamily="34" charset="0"/>
                <a:cs typeface="Times New Roman" panose="02020603050405020304" pitchFamily="18" charset="0"/>
              </a:rPr>
              <a:t>Correction bruit de fond</a:t>
            </a:r>
          </a:p>
          <a:p>
            <a:pPr algn="ct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400" dirty="0">
                <a:latin typeface="Calibri" panose="020F0502020204030204" pitchFamily="34" charset="0"/>
                <a:ea typeface="Calibri" panose="020F0502020204030204" pitchFamily="34" charset="0"/>
                <a:cs typeface="Times New Roman" panose="02020603050405020304" pitchFamily="18" charset="0"/>
              </a:rPr>
              <a:t>Fichier séquences sonores inclus</a:t>
            </a:r>
          </a:p>
          <a:p>
            <a:pPr algn="ct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400" dirty="0">
                <a:latin typeface="Calibri" panose="020F0502020204030204" pitchFamily="34" charset="0"/>
                <a:ea typeface="Calibri" panose="020F0502020204030204" pitchFamily="34" charset="0"/>
                <a:cs typeface="Times New Roman" panose="02020603050405020304" pitchFamily="18" charset="0"/>
              </a:rPr>
              <a:t>Export des résultats vers Excel</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DF9CD9A4-9ECD-4365-A502-60C058A10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45" y="4816171"/>
            <a:ext cx="1864766" cy="3290763"/>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0BEE1C33-2B49-4932-A4BB-C72AF459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568" y="4715416"/>
            <a:ext cx="1864768" cy="3290765"/>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98198465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ANALYSE FFT</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58804" y="1926579"/>
            <a:ext cx="5025892" cy="1762501"/>
          </a:xfrm>
          <a:prstGeom prst="rect">
            <a:avLst/>
          </a:prstGeom>
          <a:noFill/>
        </p:spPr>
        <p:txBody>
          <a:bodyPr wrap="square" lIns="38576" tIns="19288" rIns="38576" bIns="19288" anchor="ctr" anchorCtr="0">
            <a:spAutoFit/>
          </a:bodyPr>
          <a:lstStyle/>
          <a:p>
            <a:pPr algn="ctr"/>
            <a:r>
              <a:rPr lang="fr-FR" sz="1600" dirty="0">
                <a:latin typeface="Calibri" panose="020F0502020204030204" pitchFamily="34" charset="0"/>
                <a:ea typeface="Calibri" panose="020F0502020204030204" pitchFamily="34" charset="0"/>
                <a:cs typeface="Times New Roman" panose="02020603050405020304" pitchFamily="18" charset="0"/>
              </a:rPr>
              <a:t>Auto-spectre et moyenne linéaire</a:t>
            </a:r>
          </a:p>
          <a:p>
            <a:pPr algn="ct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600" dirty="0">
                <a:latin typeface="Calibri" panose="020F0502020204030204" pitchFamily="34" charset="0"/>
                <a:ea typeface="Calibri" panose="020F0502020204030204" pitchFamily="34" charset="0"/>
                <a:cs typeface="Times New Roman" panose="02020603050405020304" pitchFamily="18" charset="0"/>
              </a:rPr>
              <a:t>Résolution 1,46 ou 2,92 Hz</a:t>
            </a:r>
          </a:p>
          <a:p>
            <a:pPr algn="ct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600" dirty="0">
                <a:latin typeface="Calibri" panose="020F0502020204030204" pitchFamily="34" charset="0"/>
                <a:ea typeface="Calibri" panose="020F0502020204030204" pitchFamily="34" charset="0"/>
                <a:cs typeface="Times New Roman" panose="02020603050405020304" pitchFamily="18" charset="0"/>
              </a:rPr>
              <a:t>Zoom dynamique</a:t>
            </a:r>
          </a:p>
          <a:p>
            <a:pPr algn="ct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1600" dirty="0">
                <a:latin typeface="Calibri" panose="020F0502020204030204" pitchFamily="34" charset="0"/>
                <a:cs typeface="Times New Roman" panose="02020603050405020304" pitchFamily="18" charset="0"/>
              </a:rPr>
              <a:t>En parallèle analyse 1/ et 1/3 octave</a:t>
            </a:r>
            <a:endParaRPr lang="fr-FR" sz="1100" dirty="0"/>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AF86DDBD-CFD6-418B-A335-66C9BFCD3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254" y="4474048"/>
            <a:ext cx="1762501" cy="3110299"/>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728C0D77-2719-4822-885A-2F1A46981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3854" y="4474047"/>
            <a:ext cx="1762501" cy="3110299"/>
          </a:xfrm>
          <a:prstGeom prst="rect">
            <a:avLst/>
          </a:prstGeom>
          <a:ln>
            <a:noFill/>
          </a:ln>
          <a:effectLst>
            <a:reflection blurRad="12700" stA="30000" endPos="30000" dist="5000" dir="5400000" sy="-100000" algn="bl" rotWithShape="0"/>
          </a:effectLst>
          <a:scene3d>
            <a:camera prst="perspectiveContrastingLeftFacing">
              <a:rot lat="1800000" lon="21594000" rev="0"/>
            </a:camera>
            <a:lightRig rig="threePt" dir="t">
              <a:rot lat="0" lon="0" rev="2700000"/>
            </a:lightRig>
          </a:scene3d>
          <a:sp3d>
            <a:bevelT w="63500" h="50800"/>
          </a:sp3d>
        </p:spPr>
      </p:pic>
    </p:spTree>
    <p:extLst>
      <p:ext uri="{BB962C8B-B14F-4D97-AF65-F5344CB8AC3E}">
        <p14:creationId xmlns:p14="http://schemas.microsoft.com/office/powerpoint/2010/main" val="80000087"/>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fontScale="92500"/>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BASE DE DONNEES CAPTEURS</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69955" y="2105739"/>
            <a:ext cx="5025892" cy="2667749"/>
          </a:xfrm>
          <a:prstGeom prst="rect">
            <a:avLst/>
          </a:prstGeom>
          <a:noFill/>
        </p:spPr>
        <p:txBody>
          <a:bodyPr wrap="square" lIns="38576" tIns="19288" rIns="38576" bIns="19288" anchor="ctr" anchorCtr="0">
            <a:spAutoFit/>
          </a:bodyPr>
          <a:lstStyle/>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Sensibilité, étalonnage, unités, …</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Microphones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Accéléromètres,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Géophones,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Protection tout-temps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Références dB vibratoires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Unités physiques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Alertes dates étalonnage et vérification périodique réglementaire</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descr="Une image contenant texte, signe, capture d’écran, rue&#10;&#10;Description générée automatiquement">
            <a:extLst>
              <a:ext uri="{FF2B5EF4-FFF2-40B4-BE49-F238E27FC236}">
                <a16:creationId xmlns:a16="http://schemas.microsoft.com/office/drawing/2014/main" id="{61531DF5-7399-4BFA-AC48-F9E0F24B9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525" y="5278646"/>
            <a:ext cx="1603565" cy="2829824"/>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descr="Une image contenant texte, capture d’écran, signe, extérieur&#10;&#10;Description générée automatiquement">
            <a:extLst>
              <a:ext uri="{FF2B5EF4-FFF2-40B4-BE49-F238E27FC236}">
                <a16:creationId xmlns:a16="http://schemas.microsoft.com/office/drawing/2014/main" id="{1469C78D-9E43-419B-B0A1-9E775F0F8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15" y="5278646"/>
            <a:ext cx="1603565" cy="2829824"/>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9" name="Image 8" descr="Une image contenant texte, capture d’écran, signe, extérieur&#10;&#10;Description générée automatiquement">
            <a:extLst>
              <a:ext uri="{FF2B5EF4-FFF2-40B4-BE49-F238E27FC236}">
                <a16:creationId xmlns:a16="http://schemas.microsoft.com/office/drawing/2014/main" id="{A915A840-C6D6-4D87-A70F-204785515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976" y="5278646"/>
            <a:ext cx="1603565" cy="2829824"/>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172717789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CALIBRAGE</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2013490"/>
            <a:ext cx="5025892" cy="1529938"/>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Manuel,</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Automatique,</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Insertion de charge,</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Historique des calibrages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Correction champ diffus pour mesure bâtiment</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a:extLst>
              <a:ext uri="{FF2B5EF4-FFF2-40B4-BE49-F238E27FC236}">
                <a16:creationId xmlns:a16="http://schemas.microsoft.com/office/drawing/2014/main" id="{CC5A11BD-FBA2-4A74-8651-46D43B788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42" y="4682489"/>
            <a:ext cx="1845136" cy="3256126"/>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descr="Une image contenant texte, téléphone, périphérique, mètre&#10;&#10;Description générée automatiquement">
            <a:extLst>
              <a:ext uri="{FF2B5EF4-FFF2-40B4-BE49-F238E27FC236}">
                <a16:creationId xmlns:a16="http://schemas.microsoft.com/office/drawing/2014/main" id="{565B6371-45A5-431A-A789-0F2D20D5D3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38" b="95828" l="9875" r="92072">
                        <a14:foregroundMark x1="44784" y1="7093" x2="44784" y2="7093"/>
                        <a14:foregroundMark x1="46732" y1="3338" x2="46732" y2="3338"/>
                        <a14:foregroundMark x1="83866" y1="80250" x2="83866" y2="80250"/>
                        <a14:foregroundMark x1="66759" y1="91794" x2="66759" y2="91794"/>
                        <a14:foregroundMark x1="65090" y1="95828" x2="65090" y2="95828"/>
                        <a14:foregroundMark x1="53964" y1="95410" x2="53964" y2="95410"/>
                        <a14:foregroundMark x1="92072" y1="70654" x2="92072" y2="70654"/>
                        <a14:foregroundMark x1="40195" y1="51599" x2="40195" y2="51599"/>
                      </a14:backgroundRemoval>
                    </a14:imgEffect>
                  </a14:imgLayer>
                </a14:imgProps>
              </a:ext>
              <a:ext uri="{28A0092B-C50C-407E-A947-70E740481C1C}">
                <a14:useLocalDpi xmlns:a14="http://schemas.microsoft.com/office/drawing/2010/main" val="0"/>
              </a:ext>
            </a:extLst>
          </a:blip>
          <a:stretch>
            <a:fillRect/>
          </a:stretch>
        </p:blipFill>
        <p:spPr>
          <a:xfrm>
            <a:off x="2344449" y="5980081"/>
            <a:ext cx="2322241" cy="2322241"/>
          </a:xfrm>
          <a:prstGeom prst="rect">
            <a:avLst/>
          </a:prstGeom>
        </p:spPr>
      </p:pic>
      <p:pic>
        <p:nvPicPr>
          <p:cNvPr id="2" name="Image 1">
            <a:extLst>
              <a:ext uri="{FF2B5EF4-FFF2-40B4-BE49-F238E27FC236}">
                <a16:creationId xmlns:a16="http://schemas.microsoft.com/office/drawing/2014/main" id="{6317BA25-46D6-4B1B-BA5D-9EA2F68FDB28}"/>
              </a:ext>
            </a:extLst>
          </p:cNvPr>
          <p:cNvPicPr>
            <a:picLocks noChangeAspect="1"/>
          </p:cNvPicPr>
          <p:nvPr/>
        </p:nvPicPr>
        <p:blipFill>
          <a:blip r:embed="rId5"/>
          <a:stretch>
            <a:fillRect/>
          </a:stretch>
        </p:blipFill>
        <p:spPr>
          <a:xfrm>
            <a:off x="2810124" y="3834241"/>
            <a:ext cx="1937618" cy="2145840"/>
          </a:xfrm>
          <a:prstGeom prst="rect">
            <a:avLst/>
          </a:prstGeom>
        </p:spPr>
      </p:pic>
    </p:spTree>
    <p:extLst>
      <p:ext uri="{BB962C8B-B14F-4D97-AF65-F5344CB8AC3E}">
        <p14:creationId xmlns:p14="http://schemas.microsoft.com/office/powerpoint/2010/main" val="18477570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BOITIER</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2" name="Image 1">
            <a:extLst>
              <a:ext uri="{FF2B5EF4-FFF2-40B4-BE49-F238E27FC236}">
                <a16:creationId xmlns:a16="http://schemas.microsoft.com/office/drawing/2014/main" id="{C52FD110-A962-4CFF-9026-F841C5F1405F}"/>
              </a:ext>
            </a:extLst>
          </p:cNvPr>
          <p:cNvPicPr>
            <a:picLocks noChangeAspect="1"/>
          </p:cNvPicPr>
          <p:nvPr/>
        </p:nvPicPr>
        <p:blipFill>
          <a:blip r:embed="rId2"/>
          <a:stretch>
            <a:fillRect/>
          </a:stretch>
        </p:blipFill>
        <p:spPr>
          <a:xfrm>
            <a:off x="2926072" y="1552647"/>
            <a:ext cx="2147473" cy="7020012"/>
          </a:xfrm>
          <a:prstGeom prst="rect">
            <a:avLst/>
          </a:prstGeom>
        </p:spPr>
      </p:pic>
      <p:sp>
        <p:nvSpPr>
          <p:cNvPr id="10" name="Rectangle 9">
            <a:extLst>
              <a:ext uri="{FF2B5EF4-FFF2-40B4-BE49-F238E27FC236}">
                <a16:creationId xmlns:a16="http://schemas.microsoft.com/office/drawing/2014/main" id="{B4AEE40B-F282-4B8E-A2E2-0EA7204BC8CE}"/>
              </a:ext>
            </a:extLst>
          </p:cNvPr>
          <p:cNvSpPr>
            <a:spLocks/>
          </p:cNvSpPr>
          <p:nvPr/>
        </p:nvSpPr>
        <p:spPr>
          <a:xfrm>
            <a:off x="69955" y="2181140"/>
            <a:ext cx="3010129" cy="5308280"/>
          </a:xfrm>
          <a:prstGeom prst="rect">
            <a:avLst/>
          </a:prstGeom>
          <a:noFill/>
        </p:spPr>
        <p:txBody>
          <a:bodyPr wrap="square" lIns="38576" tIns="19288" rIns="38576" bIns="19288" anchor="ctr" anchorCtr="0">
            <a:spAutoFit/>
          </a:bodyPr>
          <a:lstStyle/>
          <a:p>
            <a:pPr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 Poids 535 g</a:t>
            </a:r>
          </a:p>
          <a:p>
            <a:pPr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Autonomie &gt;= 8 heures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Lisibilité au soleil</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Ecran tactile couleur 4,3 pouces</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Carte SD 32 Go</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Sacoche de transport, boule anti-vent 60 mm, cordon USB, chargeur</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Sortie AC</a:t>
            </a:r>
          </a:p>
          <a:p>
            <a:pPr marL="189667" algn="ctr">
              <a:lnSpc>
                <a:spcPct val="107000"/>
              </a:lnSpc>
              <a:spcAft>
                <a:spcPts val="338"/>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Commentaires vocaux (ou textes)</a:t>
            </a:r>
            <a:endParaRPr lang="fr-FR" sz="3200" b="1" dirty="0">
              <a:solidFill>
                <a:srgbClr val="E7F80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786892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BA44F7-244E-4D18-A5D6-430647F95413}"/>
              </a:ext>
            </a:extLst>
          </p:cNvPr>
          <p:cNvSpPr txBox="1">
            <a:spLocks/>
          </p:cNvSpPr>
          <p:nvPr/>
        </p:nvSpPr>
        <p:spPr>
          <a:xfrm>
            <a:off x="69955" y="841677"/>
            <a:ext cx="4212113" cy="596829"/>
          </a:xfrm>
          <a:prstGeom prst="rect">
            <a:avLst/>
          </a:prstGeom>
          <a:solidFill>
            <a:srgbClr val="506E98"/>
          </a:solidFill>
        </p:spPr>
        <p:txBody>
          <a:bodyPr vert="horz" lIns="91440" tIns="45720" rIns="91440" bIns="45720" rtlCol="0" anchor="ctr" anchorCtr="0">
            <a:normAutofit/>
          </a:bodyPr>
          <a:lstStyle>
            <a:lvl1pPr defTabSz="257179">
              <a:spcBef>
                <a:spcPct val="0"/>
              </a:spcBef>
              <a:buNone/>
              <a:defRPr sz="2363" b="0" i="0">
                <a:solidFill>
                  <a:schemeClr val="accent3">
                    <a:lumMod val="20000"/>
                    <a:lumOff val="80000"/>
                  </a:schemeClr>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fr-FR" sz="1400" dirty="0"/>
              <a:t>   </a:t>
            </a:r>
            <a:r>
              <a:rPr lang="fr-FR" sz="2400" b="1" dirty="0">
                <a:solidFill>
                  <a:srgbClr val="33CC33"/>
                </a:solidFill>
              </a:rPr>
              <a:t>METROLOGIE</a:t>
            </a:r>
          </a:p>
        </p:txBody>
      </p:sp>
      <p:sp>
        <p:nvSpPr>
          <p:cNvPr id="10" name="Rectangle 9">
            <a:extLst>
              <a:ext uri="{FF2B5EF4-FFF2-40B4-BE49-F238E27FC236}">
                <a16:creationId xmlns:a16="http://schemas.microsoft.com/office/drawing/2014/main" id="{B4AEE40B-F282-4B8E-A2E2-0EA7204BC8CE}"/>
              </a:ext>
            </a:extLst>
          </p:cNvPr>
          <p:cNvSpPr>
            <a:spLocks/>
          </p:cNvSpPr>
          <p:nvPr/>
        </p:nvSpPr>
        <p:spPr>
          <a:xfrm>
            <a:off x="0" y="2094170"/>
            <a:ext cx="5025892" cy="2063866"/>
          </a:xfrm>
          <a:prstGeom prst="rect">
            <a:avLst/>
          </a:prstGeom>
          <a:noFill/>
        </p:spPr>
        <p:txBody>
          <a:bodyPr wrap="square" lIns="38576" tIns="19288" rIns="38576" bIns="19288" anchor="ctr" anchorCtr="0">
            <a:spAutoFit/>
          </a:bodyPr>
          <a:lstStyle/>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Mesure de 17 à 137 dBA</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DI &gt;= 5 ms</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Analyse 1/1 et 1/3 octave (0,4Hz à 20kHz) </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Indicateurs </a:t>
            </a:r>
            <a:r>
              <a:rPr lang="fr-FR" sz="1600" dirty="0" err="1">
                <a:latin typeface="Calibri" panose="020F0502020204030204" pitchFamily="34" charset="0"/>
                <a:ea typeface="Calibri" panose="020F0502020204030204" pitchFamily="34" charset="0"/>
                <a:cs typeface="Times New Roman" panose="02020603050405020304" pitchFamily="18" charset="0"/>
              </a:rPr>
              <a:t>Leq</a:t>
            </a:r>
            <a:r>
              <a:rPr lang="fr-FR" sz="1600" dirty="0">
                <a:latin typeface="Calibri" panose="020F0502020204030204" pitchFamily="34" charset="0"/>
                <a:ea typeface="Calibri" panose="020F0502020204030204" pitchFamily="34" charset="0"/>
                <a:cs typeface="Times New Roman" panose="02020603050405020304" pitchFamily="18" charset="0"/>
              </a:rPr>
              <a:t>, </a:t>
            </a:r>
            <a:r>
              <a:rPr lang="fr-FR" sz="1600" dirty="0" err="1">
                <a:latin typeface="Calibri" panose="020F0502020204030204" pitchFamily="34" charset="0"/>
                <a:ea typeface="Calibri" panose="020F0502020204030204" pitchFamily="34" charset="0"/>
                <a:cs typeface="Times New Roman" panose="02020603050405020304" pitchFamily="18" charset="0"/>
              </a:rPr>
              <a:t>Lp</a:t>
            </a:r>
            <a:r>
              <a:rPr lang="fr-FR" sz="1600" dirty="0">
                <a:latin typeface="Calibri" panose="020F0502020204030204" pitchFamily="34" charset="0"/>
                <a:ea typeface="Calibri" panose="020F0502020204030204" pitchFamily="34" charset="0"/>
                <a:cs typeface="Times New Roman" panose="02020603050405020304" pitchFamily="18" charset="0"/>
              </a:rPr>
              <a:t>, LE, L% / Niveau glissant et niveau recomposé</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Analyse statistique temps réel</a:t>
            </a:r>
          </a:p>
          <a:p>
            <a:pPr marL="189667" algn="ctr">
              <a:lnSpc>
                <a:spcPct val="107000"/>
              </a:lnSpc>
              <a:spcAft>
                <a:spcPts val="338"/>
              </a:spcAft>
            </a:pPr>
            <a:r>
              <a:rPr lang="fr-FR" sz="1600" dirty="0">
                <a:latin typeface="Calibri" panose="020F0502020204030204" pitchFamily="34" charset="0"/>
                <a:ea typeface="Calibri" panose="020F0502020204030204" pitchFamily="34" charset="0"/>
                <a:cs typeface="Times New Roman" panose="02020603050405020304" pitchFamily="18" charset="0"/>
              </a:rPr>
              <a:t>Mode de stockage Auto, répété et synchronisé</a:t>
            </a:r>
          </a:p>
        </p:txBody>
      </p:sp>
      <p:sp>
        <p:nvSpPr>
          <p:cNvPr id="8" name="Espace réservé du pied de page 3">
            <a:extLst>
              <a:ext uri="{FF2B5EF4-FFF2-40B4-BE49-F238E27FC236}">
                <a16:creationId xmlns:a16="http://schemas.microsoft.com/office/drawing/2014/main" id="{F44D3369-B176-44EB-965B-EB06BD853578}"/>
              </a:ext>
            </a:extLst>
          </p:cNvPr>
          <p:cNvSpPr txBox="1">
            <a:spLocks/>
          </p:cNvSpPr>
          <p:nvPr/>
        </p:nvSpPr>
        <p:spPr>
          <a:xfrm>
            <a:off x="47653" y="8686800"/>
            <a:ext cx="5095847" cy="298036"/>
          </a:xfrm>
          <a:prstGeom prst="rect">
            <a:avLst/>
          </a:prstGeom>
        </p:spPr>
        <p:txBody>
          <a:bodyPr vert="horz" lIns="38576" tIns="19288" rIns="38576" bIns="19288"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dirty="0">
                <a:latin typeface="Calibri" panose="020F0502020204030204" pitchFamily="34" charset="0"/>
                <a:cs typeface="Calibri" panose="020F0502020204030204" pitchFamily="34" charset="0"/>
              </a:rPr>
              <a:t>NORSONIC France – www.norsonic.fr – info@norsonic.fr - 2021/11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65B167A1-F5E3-450E-AE58-C5E8F28E8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1278" y="5413530"/>
            <a:ext cx="1311985" cy="2315270"/>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7" name="Image 6">
            <a:extLst>
              <a:ext uri="{FF2B5EF4-FFF2-40B4-BE49-F238E27FC236}">
                <a16:creationId xmlns:a16="http://schemas.microsoft.com/office/drawing/2014/main" id="{E54B8C6E-957B-43D8-8A7C-CF11478E5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57" y="4985964"/>
            <a:ext cx="1311985" cy="2315270"/>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9" name="Image 8" descr="Une image contenant texte, capture d’écran, tableau de points&#10;&#10;Description générée automatiquement">
            <a:extLst>
              <a:ext uri="{FF2B5EF4-FFF2-40B4-BE49-F238E27FC236}">
                <a16:creationId xmlns:a16="http://schemas.microsoft.com/office/drawing/2014/main" id="{546B6761-3CDE-4A3E-8B3B-2F2DCCD49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878" y="5232959"/>
            <a:ext cx="1311985" cy="2315270"/>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1" name="Image 10">
            <a:extLst>
              <a:ext uri="{FF2B5EF4-FFF2-40B4-BE49-F238E27FC236}">
                <a16:creationId xmlns:a16="http://schemas.microsoft.com/office/drawing/2014/main" id="{975DD5BB-443D-4B45-9FD7-DF1ECC17F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731" y="5424765"/>
            <a:ext cx="1311985" cy="2315270"/>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12" name="Image 11">
            <a:extLst>
              <a:ext uri="{FF2B5EF4-FFF2-40B4-BE49-F238E27FC236}">
                <a16:creationId xmlns:a16="http://schemas.microsoft.com/office/drawing/2014/main" id="{0A03116B-1871-4BD0-BB9A-174B263C10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426" y="5533370"/>
            <a:ext cx="1311985" cy="2315270"/>
          </a:xfrm>
          <a:prstGeom prst="rect">
            <a:avLst/>
          </a:prstGeom>
          <a:ln>
            <a:noFill/>
          </a:ln>
          <a:effectLst>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70276495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009DD965F51D4CB9555541B5F0BE55" ma:contentTypeVersion="12" ma:contentTypeDescription="Crée un document." ma:contentTypeScope="" ma:versionID="bda07d3e732de47d426beadc6820628c">
  <xsd:schema xmlns:xsd="http://www.w3.org/2001/XMLSchema" xmlns:xs="http://www.w3.org/2001/XMLSchema" xmlns:p="http://schemas.microsoft.com/office/2006/metadata/properties" xmlns:ns2="ad5efd0d-69a3-4c01-84c5-299e40cd0005" xmlns:ns3="833cd83f-08f1-43e1-bc2f-c38cd29be537" targetNamespace="http://schemas.microsoft.com/office/2006/metadata/properties" ma:root="true" ma:fieldsID="ee7f7c6ca6ef55cc935f08450b73a498" ns2:_="" ns3:_="">
    <xsd:import namespace="ad5efd0d-69a3-4c01-84c5-299e40cd0005"/>
    <xsd:import namespace="833cd83f-08f1-43e1-bc2f-c38cd29be5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5efd0d-69a3-4c01-84c5-299e40cd00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3cd83f-08f1-43e1-bc2f-c38cd29be537"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39B7F7-A2CC-4928-9A21-5BD5834587BF}">
  <ds:schemaRefs>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833cd83f-08f1-43e1-bc2f-c38cd29be537"/>
    <ds:schemaRef ds:uri="ad5efd0d-69a3-4c01-84c5-299e40cd0005"/>
    <ds:schemaRef ds:uri="http://purl.org/dc/dcmitype/"/>
  </ds:schemaRefs>
</ds:datastoreItem>
</file>

<file path=customXml/itemProps2.xml><?xml version="1.0" encoding="utf-8"?>
<ds:datastoreItem xmlns:ds="http://schemas.openxmlformats.org/officeDocument/2006/customXml" ds:itemID="{E7C207F7-4710-4325-B525-B43AC62668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5efd0d-69a3-4c01-84c5-299e40cd0005"/>
    <ds:schemaRef ds:uri="833cd83f-08f1-43e1-bc2f-c38cd29be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3693CB-B443-4DCE-A298-784964D8B2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5949</TotalTime>
  <Words>1846</Words>
  <Application>Microsoft Office PowerPoint</Application>
  <PresentationFormat>Affichage à l'écran (16:9)</PresentationFormat>
  <Paragraphs>315</Paragraphs>
  <Slides>35</Slides>
  <Notes>0</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35</vt:i4>
      </vt:variant>
    </vt:vector>
  </HeadingPairs>
  <TitlesOfParts>
    <vt:vector size="42" baseType="lpstr">
      <vt:lpstr>Arial</vt:lpstr>
      <vt:lpstr>Calibri</vt:lpstr>
      <vt:lpstr>Calibri Light</vt:lpstr>
      <vt:lpstr>Century Gothic</vt:lpstr>
      <vt:lpstr>Wingdings 3</vt:lpstr>
      <vt:lpstr>Conception personnalisée</vt:lpstr>
      <vt:lpstr>Ion</vt:lpstr>
      <vt:lpstr>   NORSONIC Nor145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Nor140, classe 1 homologué</dc:title>
  <dc:creator>Alain GUILLEN</dc:creator>
  <cp:lastModifiedBy>Alain GUILLEN</cp:lastModifiedBy>
  <cp:revision>61</cp:revision>
  <cp:lastPrinted>2021-11-04T17:59:59Z</cp:lastPrinted>
  <dcterms:created xsi:type="dcterms:W3CDTF">2020-11-15T15:01:42Z</dcterms:created>
  <dcterms:modified xsi:type="dcterms:W3CDTF">2021-11-09T18:20:58Z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0x01010047009DD965F51D4CB9555541B5F0BE55</vt:lpwstr>
  </property>
</Properties>
</file>